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65" r:id="rId3"/>
    <p:sldId id="310" r:id="rId4"/>
    <p:sldId id="298" r:id="rId5"/>
    <p:sldId id="257" r:id="rId6"/>
    <p:sldId id="290" r:id="rId7"/>
    <p:sldId id="291" r:id="rId8"/>
    <p:sldId id="292" r:id="rId9"/>
    <p:sldId id="295" r:id="rId10"/>
    <p:sldId id="296" r:id="rId11"/>
    <p:sldId id="278" r:id="rId12"/>
    <p:sldId id="307" r:id="rId13"/>
    <p:sldId id="308" r:id="rId14"/>
    <p:sldId id="277" r:id="rId15"/>
    <p:sldId id="325" r:id="rId16"/>
    <p:sldId id="316" r:id="rId17"/>
    <p:sldId id="322" r:id="rId18"/>
    <p:sldId id="324" r:id="rId19"/>
    <p:sldId id="309" r:id="rId20"/>
    <p:sldId id="312" r:id="rId21"/>
    <p:sldId id="293" r:id="rId22"/>
    <p:sldId id="320" r:id="rId23"/>
    <p:sldId id="321" r:id="rId24"/>
    <p:sldId id="326" r:id="rId25"/>
    <p:sldId id="317" r:id="rId26"/>
    <p:sldId id="299" r:id="rId27"/>
    <p:sldId id="319" r:id="rId28"/>
    <p:sldId id="300" r:id="rId29"/>
    <p:sldId id="302" r:id="rId30"/>
    <p:sldId id="303" r:id="rId31"/>
    <p:sldId id="313" r:id="rId32"/>
    <p:sldId id="323" r:id="rId33"/>
    <p:sldId id="315" r:id="rId34"/>
    <p:sldId id="297" r:id="rId35"/>
    <p:sldId id="289" r:id="rId36"/>
    <p:sldId id="318" r:id="rId37"/>
    <p:sldId id="263" r:id="rId3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2998" autoAdjust="0"/>
  </p:normalViewPr>
  <p:slideViewPr>
    <p:cSldViewPr snapToGrid="0" snapToObjects="1">
      <p:cViewPr varScale="1">
        <p:scale>
          <a:sx n="69" d="100"/>
          <a:sy n="69" d="100"/>
        </p:scale>
        <p:origin x="135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841B04-3009-4097-AF02-531F65E91F41}" type="doc">
      <dgm:prSet loTypeId="urn:microsoft.com/office/officeart/2005/8/layout/hChevron3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67353914-0FCA-4120-AEF6-2B022CFE0BA4}">
      <dgm:prSet phldrT="[Texto]" phldr="1"/>
      <dgm:spPr/>
      <dgm:t>
        <a:bodyPr/>
        <a:lstStyle/>
        <a:p>
          <a:endParaRPr lang="es-CO" dirty="0"/>
        </a:p>
      </dgm:t>
    </dgm:pt>
    <dgm:pt modelId="{AD07AA85-DA93-4AB4-8241-74DB5BD1A5DC}" type="parTrans" cxnId="{F8C0B1B4-65FB-4049-8CD3-23EB0A996069}">
      <dgm:prSet/>
      <dgm:spPr/>
      <dgm:t>
        <a:bodyPr/>
        <a:lstStyle/>
        <a:p>
          <a:endParaRPr lang="es-CO"/>
        </a:p>
      </dgm:t>
    </dgm:pt>
    <dgm:pt modelId="{DC497494-7927-47CC-B2E8-FBD5EE24EACA}" type="sibTrans" cxnId="{F8C0B1B4-65FB-4049-8CD3-23EB0A996069}">
      <dgm:prSet/>
      <dgm:spPr/>
      <dgm:t>
        <a:bodyPr/>
        <a:lstStyle/>
        <a:p>
          <a:endParaRPr lang="es-CO"/>
        </a:p>
      </dgm:t>
    </dgm:pt>
    <dgm:pt modelId="{BDADB55C-BB83-429A-B632-E287817C7F4E}">
      <dgm:prSet phldrT="[Texto]"/>
      <dgm:spPr/>
      <dgm:t>
        <a:bodyPr/>
        <a:lstStyle/>
        <a:p>
          <a:r>
            <a:rPr lang="es-CO" dirty="0"/>
            <a:t>Por Mejorar</a:t>
          </a:r>
        </a:p>
      </dgm:t>
    </dgm:pt>
    <dgm:pt modelId="{581F182D-9BDE-4174-96D9-58D8C3FF3BE3}" type="parTrans" cxnId="{9D77FECB-FC01-4F04-9806-892E6D81D5AC}">
      <dgm:prSet/>
      <dgm:spPr/>
      <dgm:t>
        <a:bodyPr/>
        <a:lstStyle/>
        <a:p>
          <a:endParaRPr lang="es-CO"/>
        </a:p>
      </dgm:t>
    </dgm:pt>
    <dgm:pt modelId="{85C41545-BDCE-49F3-8E1E-EB9645888D1C}" type="sibTrans" cxnId="{9D77FECB-FC01-4F04-9806-892E6D81D5AC}">
      <dgm:prSet/>
      <dgm:spPr/>
      <dgm:t>
        <a:bodyPr/>
        <a:lstStyle/>
        <a:p>
          <a:endParaRPr lang="es-CO"/>
        </a:p>
      </dgm:t>
    </dgm:pt>
    <dgm:pt modelId="{31CAB6E2-B0E5-47B1-BCD9-065E8489E1AF}">
      <dgm:prSet phldrT="[Texto]" phldr="1"/>
      <dgm:spPr/>
      <dgm:t>
        <a:bodyPr/>
        <a:lstStyle/>
        <a:p>
          <a:endParaRPr lang="es-CO"/>
        </a:p>
      </dgm:t>
    </dgm:pt>
    <dgm:pt modelId="{2FBEC3B2-295A-4271-B7FE-D6C1F937F572}" type="parTrans" cxnId="{0718CEA6-5A92-45BF-9014-EE0BD3BCF036}">
      <dgm:prSet/>
      <dgm:spPr/>
      <dgm:t>
        <a:bodyPr/>
        <a:lstStyle/>
        <a:p>
          <a:endParaRPr lang="es-CO"/>
        </a:p>
      </dgm:t>
    </dgm:pt>
    <dgm:pt modelId="{B80C4D6D-7320-4C13-9977-AC4C136C21C3}" type="sibTrans" cxnId="{0718CEA6-5A92-45BF-9014-EE0BD3BCF036}">
      <dgm:prSet/>
      <dgm:spPr/>
      <dgm:t>
        <a:bodyPr/>
        <a:lstStyle/>
        <a:p>
          <a:endParaRPr lang="es-CO"/>
        </a:p>
      </dgm:t>
    </dgm:pt>
    <dgm:pt modelId="{E5A44254-6913-4C62-9574-BE0A6A002B4F}">
      <dgm:prSet phldrT="[Texto]"/>
      <dgm:spPr/>
      <dgm:t>
        <a:bodyPr/>
        <a:lstStyle/>
        <a:p>
          <a:r>
            <a:rPr lang="es-CO" dirty="0"/>
            <a:t>Lo Bueno</a:t>
          </a:r>
        </a:p>
      </dgm:t>
    </dgm:pt>
    <dgm:pt modelId="{05ED3B36-29F1-4A26-B147-8D4E34168CD3}" type="parTrans" cxnId="{E02ADEBB-D842-4752-B4E6-BB5257CF0DF6}">
      <dgm:prSet/>
      <dgm:spPr/>
      <dgm:t>
        <a:bodyPr/>
        <a:lstStyle/>
        <a:p>
          <a:endParaRPr lang="es-CO"/>
        </a:p>
      </dgm:t>
    </dgm:pt>
    <dgm:pt modelId="{EEA88579-DD73-4873-B92F-21BFE77A3187}" type="sibTrans" cxnId="{E02ADEBB-D842-4752-B4E6-BB5257CF0DF6}">
      <dgm:prSet/>
      <dgm:spPr/>
      <dgm:t>
        <a:bodyPr/>
        <a:lstStyle/>
        <a:p>
          <a:endParaRPr lang="es-CO"/>
        </a:p>
      </dgm:t>
    </dgm:pt>
    <dgm:pt modelId="{E7FC4DCD-6EFA-493F-AAAF-ED932746EB4A}">
      <dgm:prSet phldrT="[Texto]" phldr="1"/>
      <dgm:spPr/>
      <dgm:t>
        <a:bodyPr/>
        <a:lstStyle/>
        <a:p>
          <a:endParaRPr lang="es-CO"/>
        </a:p>
      </dgm:t>
    </dgm:pt>
    <dgm:pt modelId="{CC029E32-87F1-4F34-90EA-870E0A2445DE}" type="parTrans" cxnId="{FD4E5D9C-E200-4C52-AD43-D8DEACD26F54}">
      <dgm:prSet/>
      <dgm:spPr/>
      <dgm:t>
        <a:bodyPr/>
        <a:lstStyle/>
        <a:p>
          <a:endParaRPr lang="es-CO"/>
        </a:p>
      </dgm:t>
    </dgm:pt>
    <dgm:pt modelId="{206295C9-C620-4D35-9A45-C836C74C743F}" type="sibTrans" cxnId="{FD4E5D9C-E200-4C52-AD43-D8DEACD26F54}">
      <dgm:prSet/>
      <dgm:spPr/>
      <dgm:t>
        <a:bodyPr/>
        <a:lstStyle/>
        <a:p>
          <a:endParaRPr lang="es-CO"/>
        </a:p>
      </dgm:t>
    </dgm:pt>
    <dgm:pt modelId="{1215556F-CF19-46E0-8F46-9EB3DB074A90}">
      <dgm:prSet phldrT="[Texto]"/>
      <dgm:spPr/>
      <dgm:t>
        <a:bodyPr/>
        <a:lstStyle/>
        <a:p>
          <a:r>
            <a:rPr lang="es-CO" dirty="0"/>
            <a:t>Lo Malo</a:t>
          </a:r>
        </a:p>
      </dgm:t>
    </dgm:pt>
    <dgm:pt modelId="{3EF9163F-BD81-44C9-A06D-9401D1D04ED3}" type="parTrans" cxnId="{FE9DD6F3-4ED3-4729-8BE4-529EFDDD41CF}">
      <dgm:prSet/>
      <dgm:spPr/>
      <dgm:t>
        <a:bodyPr/>
        <a:lstStyle/>
        <a:p>
          <a:endParaRPr lang="es-CO"/>
        </a:p>
      </dgm:t>
    </dgm:pt>
    <dgm:pt modelId="{70669C70-3CDA-4FB6-A148-BEDF1BF824D9}" type="sibTrans" cxnId="{FE9DD6F3-4ED3-4729-8BE4-529EFDDD41CF}">
      <dgm:prSet/>
      <dgm:spPr/>
      <dgm:t>
        <a:bodyPr/>
        <a:lstStyle/>
        <a:p>
          <a:endParaRPr lang="es-CO"/>
        </a:p>
      </dgm:t>
    </dgm:pt>
    <dgm:pt modelId="{413FA49E-4017-4661-95EF-2EA072BA5C7B}" type="pres">
      <dgm:prSet presAssocID="{B6841B04-3009-4097-AF02-531F65E91F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6C8F5DA6-A71E-4FB1-AFC5-05DFFDAAAAD7}" type="pres">
      <dgm:prSet presAssocID="{67353914-0FCA-4120-AEF6-2B022CFE0BA4}" presName="parAndCh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1BDD4CA-E6AF-4C03-BD64-5F9EE541CCFA}" type="pres">
      <dgm:prSet presAssocID="{DC497494-7927-47CC-B2E8-FBD5EE24EACA}" presName="parAndChSpace" presStyleCnt="0"/>
      <dgm:spPr/>
    </dgm:pt>
    <dgm:pt modelId="{88B2AA1A-EAF9-4783-B394-81FD32A33F7F}" type="pres">
      <dgm:prSet presAssocID="{31CAB6E2-B0E5-47B1-BCD9-065E8489E1AF}" presName="parAndCh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A49AC2E-2671-42A1-BCCD-6672D75CECC2}" type="pres">
      <dgm:prSet presAssocID="{B80C4D6D-7320-4C13-9977-AC4C136C21C3}" presName="parAndChSpace" presStyleCnt="0"/>
      <dgm:spPr/>
    </dgm:pt>
    <dgm:pt modelId="{3324A55A-4E9D-482F-B971-71B4E23C8D64}" type="pres">
      <dgm:prSet presAssocID="{E7FC4DCD-6EFA-493F-AAAF-ED932746EB4A}" presName="parAndCh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E9DD6F3-4ED3-4729-8BE4-529EFDDD41CF}" srcId="{E7FC4DCD-6EFA-493F-AAAF-ED932746EB4A}" destId="{1215556F-CF19-46E0-8F46-9EB3DB074A90}" srcOrd="0" destOrd="0" parTransId="{3EF9163F-BD81-44C9-A06D-9401D1D04ED3}" sibTransId="{70669C70-3CDA-4FB6-A148-BEDF1BF824D9}"/>
    <dgm:cxn modelId="{84F51499-195C-4F46-A67D-8ADE80383634}" type="presOf" srcId="{E5A44254-6913-4C62-9574-BE0A6A002B4F}" destId="{88B2AA1A-EAF9-4783-B394-81FD32A33F7F}" srcOrd="0" destOrd="1" presId="urn:microsoft.com/office/officeart/2005/8/layout/hChevron3"/>
    <dgm:cxn modelId="{FD4E5D9C-E200-4C52-AD43-D8DEACD26F54}" srcId="{B6841B04-3009-4097-AF02-531F65E91F41}" destId="{E7FC4DCD-6EFA-493F-AAAF-ED932746EB4A}" srcOrd="2" destOrd="0" parTransId="{CC029E32-87F1-4F34-90EA-870E0A2445DE}" sibTransId="{206295C9-C620-4D35-9A45-C836C74C743F}"/>
    <dgm:cxn modelId="{9D77FECB-FC01-4F04-9806-892E6D81D5AC}" srcId="{67353914-0FCA-4120-AEF6-2B022CFE0BA4}" destId="{BDADB55C-BB83-429A-B632-E287817C7F4E}" srcOrd="0" destOrd="0" parTransId="{581F182D-9BDE-4174-96D9-58D8C3FF3BE3}" sibTransId="{85C41545-BDCE-49F3-8E1E-EB9645888D1C}"/>
    <dgm:cxn modelId="{44ED2647-E076-4106-8B94-0B6E28AE37A6}" type="presOf" srcId="{BDADB55C-BB83-429A-B632-E287817C7F4E}" destId="{6C8F5DA6-A71E-4FB1-AFC5-05DFFDAAAAD7}" srcOrd="0" destOrd="1" presId="urn:microsoft.com/office/officeart/2005/8/layout/hChevron3"/>
    <dgm:cxn modelId="{1D511DF3-15AE-4D5B-AD24-B438E36A584A}" type="presOf" srcId="{67353914-0FCA-4120-AEF6-2B022CFE0BA4}" destId="{6C8F5DA6-A71E-4FB1-AFC5-05DFFDAAAAD7}" srcOrd="0" destOrd="0" presId="urn:microsoft.com/office/officeart/2005/8/layout/hChevron3"/>
    <dgm:cxn modelId="{F8C0B1B4-65FB-4049-8CD3-23EB0A996069}" srcId="{B6841B04-3009-4097-AF02-531F65E91F41}" destId="{67353914-0FCA-4120-AEF6-2B022CFE0BA4}" srcOrd="0" destOrd="0" parTransId="{AD07AA85-DA93-4AB4-8241-74DB5BD1A5DC}" sibTransId="{DC497494-7927-47CC-B2E8-FBD5EE24EACA}"/>
    <dgm:cxn modelId="{A2D010E7-2987-4BDB-AE8D-015F42BD620D}" type="presOf" srcId="{31CAB6E2-B0E5-47B1-BCD9-065E8489E1AF}" destId="{88B2AA1A-EAF9-4783-B394-81FD32A33F7F}" srcOrd="0" destOrd="0" presId="urn:microsoft.com/office/officeart/2005/8/layout/hChevron3"/>
    <dgm:cxn modelId="{CC2BB811-7B1D-4CEC-B636-661EF626037E}" type="presOf" srcId="{B6841B04-3009-4097-AF02-531F65E91F41}" destId="{413FA49E-4017-4661-95EF-2EA072BA5C7B}" srcOrd="0" destOrd="0" presId="urn:microsoft.com/office/officeart/2005/8/layout/hChevron3"/>
    <dgm:cxn modelId="{20D12F2B-C4A3-43CB-9D45-87DED6CB7A5C}" type="presOf" srcId="{E7FC4DCD-6EFA-493F-AAAF-ED932746EB4A}" destId="{3324A55A-4E9D-482F-B971-71B4E23C8D64}" srcOrd="0" destOrd="0" presId="urn:microsoft.com/office/officeart/2005/8/layout/hChevron3"/>
    <dgm:cxn modelId="{0718CEA6-5A92-45BF-9014-EE0BD3BCF036}" srcId="{B6841B04-3009-4097-AF02-531F65E91F41}" destId="{31CAB6E2-B0E5-47B1-BCD9-065E8489E1AF}" srcOrd="1" destOrd="0" parTransId="{2FBEC3B2-295A-4271-B7FE-D6C1F937F572}" sibTransId="{B80C4D6D-7320-4C13-9977-AC4C136C21C3}"/>
    <dgm:cxn modelId="{E02ADEBB-D842-4752-B4E6-BB5257CF0DF6}" srcId="{31CAB6E2-B0E5-47B1-BCD9-065E8489E1AF}" destId="{E5A44254-6913-4C62-9574-BE0A6A002B4F}" srcOrd="0" destOrd="0" parTransId="{05ED3B36-29F1-4A26-B147-8D4E34168CD3}" sibTransId="{EEA88579-DD73-4873-B92F-21BFE77A3187}"/>
    <dgm:cxn modelId="{F09A7949-A545-4498-9296-6CE2C26FA44D}" type="presOf" srcId="{1215556F-CF19-46E0-8F46-9EB3DB074A90}" destId="{3324A55A-4E9D-482F-B971-71B4E23C8D64}" srcOrd="0" destOrd="1" presId="urn:microsoft.com/office/officeart/2005/8/layout/hChevron3"/>
    <dgm:cxn modelId="{7540C7B5-9286-40CB-AB4E-1D22AA664262}" type="presParOf" srcId="{413FA49E-4017-4661-95EF-2EA072BA5C7B}" destId="{6C8F5DA6-A71E-4FB1-AFC5-05DFFDAAAAD7}" srcOrd="0" destOrd="0" presId="urn:microsoft.com/office/officeart/2005/8/layout/hChevron3"/>
    <dgm:cxn modelId="{2A1142BC-7E25-40CC-8FCF-DEAAE88FF3BF}" type="presParOf" srcId="{413FA49E-4017-4661-95EF-2EA072BA5C7B}" destId="{91BDD4CA-E6AF-4C03-BD64-5F9EE541CCFA}" srcOrd="1" destOrd="0" presId="urn:microsoft.com/office/officeart/2005/8/layout/hChevron3"/>
    <dgm:cxn modelId="{E809F2A1-8152-4F8E-8B44-ABF8DBAD8347}" type="presParOf" srcId="{413FA49E-4017-4661-95EF-2EA072BA5C7B}" destId="{88B2AA1A-EAF9-4783-B394-81FD32A33F7F}" srcOrd="2" destOrd="0" presId="urn:microsoft.com/office/officeart/2005/8/layout/hChevron3"/>
    <dgm:cxn modelId="{9513A9FF-F8FD-4D8A-A047-5DD0E5499304}" type="presParOf" srcId="{413FA49E-4017-4661-95EF-2EA072BA5C7B}" destId="{FA49AC2E-2671-42A1-BCCD-6672D75CECC2}" srcOrd="3" destOrd="0" presId="urn:microsoft.com/office/officeart/2005/8/layout/hChevron3"/>
    <dgm:cxn modelId="{5EB65A6D-EDFD-42AF-AC4A-22CA5E1AA3FB}" type="presParOf" srcId="{413FA49E-4017-4661-95EF-2EA072BA5C7B}" destId="{3324A55A-4E9D-482F-B971-71B4E23C8D6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DCEB76-CD85-42D4-8CDB-6D62963E9EA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3_4" csCatId="accent3" phldr="1"/>
      <dgm:spPr/>
    </dgm:pt>
    <dgm:pt modelId="{EE1347C4-C51F-49EE-9F4B-0F7B912DBFAD}">
      <dgm:prSet phldrT="[Text]"/>
      <dgm:spPr/>
      <dgm:t>
        <a:bodyPr/>
        <a:lstStyle/>
        <a:p>
          <a:r>
            <a:rPr lang="es-ES" dirty="0"/>
            <a:t>Asignación equipo</a:t>
          </a:r>
        </a:p>
      </dgm:t>
    </dgm:pt>
    <dgm:pt modelId="{D98F3AF5-6703-4415-9C66-709AD53DD666}" type="parTrans" cxnId="{809B9BB0-63CD-4238-BD14-9EF18CD85916}">
      <dgm:prSet/>
      <dgm:spPr/>
      <dgm:t>
        <a:bodyPr/>
        <a:lstStyle/>
        <a:p>
          <a:endParaRPr lang="es-ES"/>
        </a:p>
      </dgm:t>
    </dgm:pt>
    <dgm:pt modelId="{32F9E009-5362-4799-9BEF-6A29769D68CB}" type="sibTrans" cxnId="{809B9BB0-63CD-4238-BD14-9EF18CD85916}">
      <dgm:prSet/>
      <dgm:spPr/>
      <dgm:t>
        <a:bodyPr/>
        <a:lstStyle/>
        <a:p>
          <a:endParaRPr lang="es-ES"/>
        </a:p>
      </dgm:t>
    </dgm:pt>
    <dgm:pt modelId="{EC1143A1-106D-415E-B1A5-7A296C7CB720}">
      <dgm:prSet phldrT="[Text]"/>
      <dgm:spPr/>
      <dgm:t>
        <a:bodyPr/>
        <a:lstStyle/>
        <a:p>
          <a:r>
            <a:rPr lang="es-ES" dirty="0"/>
            <a:t>Entendimiento</a:t>
          </a:r>
        </a:p>
      </dgm:t>
    </dgm:pt>
    <dgm:pt modelId="{45B72C07-10EE-4287-9C23-3144301AE0D0}" type="parTrans" cxnId="{86505152-2C29-42A8-B348-7CA3C65A046B}">
      <dgm:prSet/>
      <dgm:spPr/>
      <dgm:t>
        <a:bodyPr/>
        <a:lstStyle/>
        <a:p>
          <a:endParaRPr lang="es-ES"/>
        </a:p>
      </dgm:t>
    </dgm:pt>
    <dgm:pt modelId="{A53E8AB2-38C8-472A-8AC6-75151BB64DD3}" type="sibTrans" cxnId="{86505152-2C29-42A8-B348-7CA3C65A046B}">
      <dgm:prSet/>
      <dgm:spPr/>
      <dgm:t>
        <a:bodyPr/>
        <a:lstStyle/>
        <a:p>
          <a:endParaRPr lang="es-ES"/>
        </a:p>
      </dgm:t>
    </dgm:pt>
    <dgm:pt modelId="{9AAA315C-7B12-4CC3-81A9-2100F93E04BE}">
      <dgm:prSet phldrT="[Text]"/>
      <dgm:spPr/>
      <dgm:t>
        <a:bodyPr/>
        <a:lstStyle/>
        <a:p>
          <a:r>
            <a:rPr lang="es-ES" dirty="0"/>
            <a:t>Sprint 0 (Planning)</a:t>
          </a:r>
        </a:p>
      </dgm:t>
    </dgm:pt>
    <dgm:pt modelId="{A34E404F-FAAE-4DC9-BBB5-FF0DEE5930E4}" type="parTrans" cxnId="{1D57BEAB-6263-4B53-832E-9AD076EB1183}">
      <dgm:prSet/>
      <dgm:spPr/>
      <dgm:t>
        <a:bodyPr/>
        <a:lstStyle/>
        <a:p>
          <a:endParaRPr lang="es-ES"/>
        </a:p>
      </dgm:t>
    </dgm:pt>
    <dgm:pt modelId="{EE28A2F0-EF48-43F0-B2E6-07E069F12382}" type="sibTrans" cxnId="{1D57BEAB-6263-4B53-832E-9AD076EB1183}">
      <dgm:prSet/>
      <dgm:spPr/>
      <dgm:t>
        <a:bodyPr/>
        <a:lstStyle/>
        <a:p>
          <a:endParaRPr lang="es-ES"/>
        </a:p>
      </dgm:t>
    </dgm:pt>
    <dgm:pt modelId="{523153D0-C1C3-4435-8E9E-E739D5A1D1A9}">
      <dgm:prSet phldrT="[Text]"/>
      <dgm:spPr/>
      <dgm:t>
        <a:bodyPr/>
        <a:lstStyle/>
        <a:p>
          <a:r>
            <a:rPr lang="es-ES" dirty="0"/>
            <a:t>Validación técnica COLP</a:t>
          </a:r>
        </a:p>
      </dgm:t>
    </dgm:pt>
    <dgm:pt modelId="{81241B11-F64F-4F7D-9E6C-B421786E9719}" type="parTrans" cxnId="{564F47E7-8DFA-4B53-896C-CAB69A89684C}">
      <dgm:prSet/>
      <dgm:spPr/>
      <dgm:t>
        <a:bodyPr/>
        <a:lstStyle/>
        <a:p>
          <a:endParaRPr lang="es-CO"/>
        </a:p>
      </dgm:t>
    </dgm:pt>
    <dgm:pt modelId="{FC7ACEA8-B010-4944-A34A-BE357D845F7B}" type="sibTrans" cxnId="{564F47E7-8DFA-4B53-896C-CAB69A89684C}">
      <dgm:prSet/>
      <dgm:spPr/>
      <dgm:t>
        <a:bodyPr/>
        <a:lstStyle/>
        <a:p>
          <a:endParaRPr lang="es-CO"/>
        </a:p>
      </dgm:t>
    </dgm:pt>
    <dgm:pt modelId="{D9E1E4CC-4F7C-43FE-AB0A-721BA3997EBE}" type="pres">
      <dgm:prSet presAssocID="{48DCEB76-CD85-42D4-8CDB-6D62963E9EAF}" presName="Name0" presStyleCnt="0">
        <dgm:presLayoutVars>
          <dgm:dir/>
          <dgm:resizeHandles val="exact"/>
        </dgm:presLayoutVars>
      </dgm:prSet>
      <dgm:spPr/>
    </dgm:pt>
    <dgm:pt modelId="{4894A64F-386E-4376-831F-1E28EB4E35E2}" type="pres">
      <dgm:prSet presAssocID="{EE1347C4-C51F-49EE-9F4B-0F7B912DBFAD}" presName="composite" presStyleCnt="0"/>
      <dgm:spPr/>
    </dgm:pt>
    <dgm:pt modelId="{FE693C95-B220-4873-9F83-B32A4A095447}" type="pres">
      <dgm:prSet presAssocID="{EE1347C4-C51F-49EE-9F4B-0F7B912DBFAD}" presName="bgChev" presStyleLbl="node1" presStyleIdx="0" presStyleCnt="4"/>
      <dgm:spPr/>
    </dgm:pt>
    <dgm:pt modelId="{D62160A3-2AEF-4A91-9C67-34F7C6009BAC}" type="pres">
      <dgm:prSet presAssocID="{EE1347C4-C51F-49EE-9F4B-0F7B912DBFAD}" presName="tx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CBFCBCF3-49D7-4743-9A5B-A14ACBBEA1EE}" type="pres">
      <dgm:prSet presAssocID="{32F9E009-5362-4799-9BEF-6A29769D68CB}" presName="compositeSpace" presStyleCnt="0"/>
      <dgm:spPr/>
    </dgm:pt>
    <dgm:pt modelId="{DE5A9B1C-AEF9-4A60-ADA6-3ABC01D6EAF6}" type="pres">
      <dgm:prSet presAssocID="{EC1143A1-106D-415E-B1A5-7A296C7CB720}" presName="composite" presStyleCnt="0"/>
      <dgm:spPr/>
    </dgm:pt>
    <dgm:pt modelId="{7CE71D6F-55DD-4CC7-9D24-6BA764B092B7}" type="pres">
      <dgm:prSet presAssocID="{EC1143A1-106D-415E-B1A5-7A296C7CB720}" presName="bgChev" presStyleLbl="node1" presStyleIdx="1" presStyleCnt="4"/>
      <dgm:spPr/>
    </dgm:pt>
    <dgm:pt modelId="{B1A99584-0DA6-4633-936F-75AB6BCC9355}" type="pres">
      <dgm:prSet presAssocID="{EC1143A1-106D-415E-B1A5-7A296C7CB720}" presName="tx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B562DFCD-7670-4578-AC46-56BA96765D95}" type="pres">
      <dgm:prSet presAssocID="{A53E8AB2-38C8-472A-8AC6-75151BB64DD3}" presName="compositeSpace" presStyleCnt="0"/>
      <dgm:spPr/>
    </dgm:pt>
    <dgm:pt modelId="{FD16D223-9062-40DC-B21E-E80FF860EC14}" type="pres">
      <dgm:prSet presAssocID="{523153D0-C1C3-4435-8E9E-E739D5A1D1A9}" presName="composite" presStyleCnt="0"/>
      <dgm:spPr/>
    </dgm:pt>
    <dgm:pt modelId="{2EFF3CF9-D29F-43D0-879C-86E5A0C41E69}" type="pres">
      <dgm:prSet presAssocID="{523153D0-C1C3-4435-8E9E-E739D5A1D1A9}" presName="bgChev" presStyleLbl="node1" presStyleIdx="2" presStyleCnt="4"/>
      <dgm:spPr/>
    </dgm:pt>
    <dgm:pt modelId="{169BE44F-264C-4440-A15B-802A97E03A38}" type="pres">
      <dgm:prSet presAssocID="{523153D0-C1C3-4435-8E9E-E739D5A1D1A9}" presName="tx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04E60AC-06F5-4FA8-AB05-A4AFC2E00340}" type="pres">
      <dgm:prSet presAssocID="{FC7ACEA8-B010-4944-A34A-BE357D845F7B}" presName="compositeSpace" presStyleCnt="0"/>
      <dgm:spPr/>
    </dgm:pt>
    <dgm:pt modelId="{8481AD0B-1D53-410E-9377-495E3359493A}" type="pres">
      <dgm:prSet presAssocID="{9AAA315C-7B12-4CC3-81A9-2100F93E04BE}" presName="composite" presStyleCnt="0"/>
      <dgm:spPr/>
    </dgm:pt>
    <dgm:pt modelId="{AA3AC05B-270F-4C89-9880-B955EE5C5B2A}" type="pres">
      <dgm:prSet presAssocID="{9AAA315C-7B12-4CC3-81A9-2100F93E04BE}" presName="bgChev" presStyleLbl="node1" presStyleIdx="3" presStyleCnt="4"/>
      <dgm:spPr/>
    </dgm:pt>
    <dgm:pt modelId="{F587B8B8-804D-448F-B5C3-B49FCDBC5859}" type="pres">
      <dgm:prSet presAssocID="{9AAA315C-7B12-4CC3-81A9-2100F93E04BE}" presName="tx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1D57BEAB-6263-4B53-832E-9AD076EB1183}" srcId="{48DCEB76-CD85-42D4-8CDB-6D62963E9EAF}" destId="{9AAA315C-7B12-4CC3-81A9-2100F93E04BE}" srcOrd="3" destOrd="0" parTransId="{A34E404F-FAAE-4DC9-BBB5-FF0DEE5930E4}" sibTransId="{EE28A2F0-EF48-43F0-B2E6-07E069F12382}"/>
    <dgm:cxn modelId="{564F47E7-8DFA-4B53-896C-CAB69A89684C}" srcId="{48DCEB76-CD85-42D4-8CDB-6D62963E9EAF}" destId="{523153D0-C1C3-4435-8E9E-E739D5A1D1A9}" srcOrd="2" destOrd="0" parTransId="{81241B11-F64F-4F7D-9E6C-B421786E9719}" sibTransId="{FC7ACEA8-B010-4944-A34A-BE357D845F7B}"/>
    <dgm:cxn modelId="{809B9BB0-63CD-4238-BD14-9EF18CD85916}" srcId="{48DCEB76-CD85-42D4-8CDB-6D62963E9EAF}" destId="{EE1347C4-C51F-49EE-9F4B-0F7B912DBFAD}" srcOrd="0" destOrd="0" parTransId="{D98F3AF5-6703-4415-9C66-709AD53DD666}" sibTransId="{32F9E009-5362-4799-9BEF-6A29769D68CB}"/>
    <dgm:cxn modelId="{540270C4-2B83-4F8D-9D22-465EE04A23EC}" type="presOf" srcId="{EC1143A1-106D-415E-B1A5-7A296C7CB720}" destId="{B1A99584-0DA6-4633-936F-75AB6BCC9355}" srcOrd="0" destOrd="0" presId="urn:microsoft.com/office/officeart/2005/8/layout/chevronAccent+Icon"/>
    <dgm:cxn modelId="{36ED4FBF-B411-4816-8E73-028D88F9F7B2}" type="presOf" srcId="{9AAA315C-7B12-4CC3-81A9-2100F93E04BE}" destId="{F587B8B8-804D-448F-B5C3-B49FCDBC5859}" srcOrd="0" destOrd="0" presId="urn:microsoft.com/office/officeart/2005/8/layout/chevronAccent+Icon"/>
    <dgm:cxn modelId="{D84E87ED-E303-4D77-B31A-30A10B7CB1F8}" type="presOf" srcId="{523153D0-C1C3-4435-8E9E-E739D5A1D1A9}" destId="{169BE44F-264C-4440-A15B-802A97E03A38}" srcOrd="0" destOrd="0" presId="urn:microsoft.com/office/officeart/2005/8/layout/chevronAccent+Icon"/>
    <dgm:cxn modelId="{7B081E1D-4B1B-4A11-8407-46B7649DC364}" type="presOf" srcId="{48DCEB76-CD85-42D4-8CDB-6D62963E9EAF}" destId="{D9E1E4CC-4F7C-43FE-AB0A-721BA3997EBE}" srcOrd="0" destOrd="0" presId="urn:microsoft.com/office/officeart/2005/8/layout/chevronAccent+Icon"/>
    <dgm:cxn modelId="{A1A22717-3607-43BA-A7DD-FC81463B8409}" type="presOf" srcId="{EE1347C4-C51F-49EE-9F4B-0F7B912DBFAD}" destId="{D62160A3-2AEF-4A91-9C67-34F7C6009BAC}" srcOrd="0" destOrd="0" presId="urn:microsoft.com/office/officeart/2005/8/layout/chevronAccent+Icon"/>
    <dgm:cxn modelId="{86505152-2C29-42A8-B348-7CA3C65A046B}" srcId="{48DCEB76-CD85-42D4-8CDB-6D62963E9EAF}" destId="{EC1143A1-106D-415E-B1A5-7A296C7CB720}" srcOrd="1" destOrd="0" parTransId="{45B72C07-10EE-4287-9C23-3144301AE0D0}" sibTransId="{A53E8AB2-38C8-472A-8AC6-75151BB64DD3}"/>
    <dgm:cxn modelId="{08577A8C-48E6-4C4E-8DC9-63A625D3FAB9}" type="presParOf" srcId="{D9E1E4CC-4F7C-43FE-AB0A-721BA3997EBE}" destId="{4894A64F-386E-4376-831F-1E28EB4E35E2}" srcOrd="0" destOrd="0" presId="urn:microsoft.com/office/officeart/2005/8/layout/chevronAccent+Icon"/>
    <dgm:cxn modelId="{D1893271-7F20-4CD2-87EC-68C3FC7B91CC}" type="presParOf" srcId="{4894A64F-386E-4376-831F-1E28EB4E35E2}" destId="{FE693C95-B220-4873-9F83-B32A4A095447}" srcOrd="0" destOrd="0" presId="urn:microsoft.com/office/officeart/2005/8/layout/chevronAccent+Icon"/>
    <dgm:cxn modelId="{622B6383-102C-483B-A748-A8130A342E0F}" type="presParOf" srcId="{4894A64F-386E-4376-831F-1E28EB4E35E2}" destId="{D62160A3-2AEF-4A91-9C67-34F7C6009BAC}" srcOrd="1" destOrd="0" presId="urn:microsoft.com/office/officeart/2005/8/layout/chevronAccent+Icon"/>
    <dgm:cxn modelId="{83F45AA7-FE00-4B7D-8E94-0F6CB6F5DB1F}" type="presParOf" srcId="{D9E1E4CC-4F7C-43FE-AB0A-721BA3997EBE}" destId="{CBFCBCF3-49D7-4743-9A5B-A14ACBBEA1EE}" srcOrd="1" destOrd="0" presId="urn:microsoft.com/office/officeart/2005/8/layout/chevronAccent+Icon"/>
    <dgm:cxn modelId="{3AAA14CE-12B6-4A1B-B202-D5E16A65FE94}" type="presParOf" srcId="{D9E1E4CC-4F7C-43FE-AB0A-721BA3997EBE}" destId="{DE5A9B1C-AEF9-4A60-ADA6-3ABC01D6EAF6}" srcOrd="2" destOrd="0" presId="urn:microsoft.com/office/officeart/2005/8/layout/chevronAccent+Icon"/>
    <dgm:cxn modelId="{35BE6FD1-A81E-400F-AABC-1F163D27ADC5}" type="presParOf" srcId="{DE5A9B1C-AEF9-4A60-ADA6-3ABC01D6EAF6}" destId="{7CE71D6F-55DD-4CC7-9D24-6BA764B092B7}" srcOrd="0" destOrd="0" presId="urn:microsoft.com/office/officeart/2005/8/layout/chevronAccent+Icon"/>
    <dgm:cxn modelId="{1F6CB7F8-E3AA-487D-BE1F-3F66AEDE5017}" type="presParOf" srcId="{DE5A9B1C-AEF9-4A60-ADA6-3ABC01D6EAF6}" destId="{B1A99584-0DA6-4633-936F-75AB6BCC9355}" srcOrd="1" destOrd="0" presId="urn:microsoft.com/office/officeart/2005/8/layout/chevronAccent+Icon"/>
    <dgm:cxn modelId="{23EAC7EA-6E31-41F9-BCE4-8F6EB81FAC8B}" type="presParOf" srcId="{D9E1E4CC-4F7C-43FE-AB0A-721BA3997EBE}" destId="{B562DFCD-7670-4578-AC46-56BA96765D95}" srcOrd="3" destOrd="0" presId="urn:microsoft.com/office/officeart/2005/8/layout/chevronAccent+Icon"/>
    <dgm:cxn modelId="{767837BB-AA5D-4C4F-A2F7-8CA6C7451756}" type="presParOf" srcId="{D9E1E4CC-4F7C-43FE-AB0A-721BA3997EBE}" destId="{FD16D223-9062-40DC-B21E-E80FF860EC14}" srcOrd="4" destOrd="0" presId="urn:microsoft.com/office/officeart/2005/8/layout/chevronAccent+Icon"/>
    <dgm:cxn modelId="{2B8DC98C-5D93-460D-A370-9B95AC752908}" type="presParOf" srcId="{FD16D223-9062-40DC-B21E-E80FF860EC14}" destId="{2EFF3CF9-D29F-43D0-879C-86E5A0C41E69}" srcOrd="0" destOrd="0" presId="urn:microsoft.com/office/officeart/2005/8/layout/chevronAccent+Icon"/>
    <dgm:cxn modelId="{6DF344B3-FF6C-43D7-AB6F-3778BBDCE463}" type="presParOf" srcId="{FD16D223-9062-40DC-B21E-E80FF860EC14}" destId="{169BE44F-264C-4440-A15B-802A97E03A38}" srcOrd="1" destOrd="0" presId="urn:microsoft.com/office/officeart/2005/8/layout/chevronAccent+Icon"/>
    <dgm:cxn modelId="{F2DB0272-7085-4593-9E2B-5D6A43C606EE}" type="presParOf" srcId="{D9E1E4CC-4F7C-43FE-AB0A-721BA3997EBE}" destId="{904E60AC-06F5-4FA8-AB05-A4AFC2E00340}" srcOrd="5" destOrd="0" presId="urn:microsoft.com/office/officeart/2005/8/layout/chevronAccent+Icon"/>
    <dgm:cxn modelId="{C93D5C78-AF88-46F8-8C23-8F26DB3FE40A}" type="presParOf" srcId="{D9E1E4CC-4F7C-43FE-AB0A-721BA3997EBE}" destId="{8481AD0B-1D53-410E-9377-495E3359493A}" srcOrd="6" destOrd="0" presId="urn:microsoft.com/office/officeart/2005/8/layout/chevronAccent+Icon"/>
    <dgm:cxn modelId="{732614F9-7EF6-4E44-B3E2-EA1F017F8234}" type="presParOf" srcId="{8481AD0B-1D53-410E-9377-495E3359493A}" destId="{AA3AC05B-270F-4C89-9880-B955EE5C5B2A}" srcOrd="0" destOrd="0" presId="urn:microsoft.com/office/officeart/2005/8/layout/chevronAccent+Icon"/>
    <dgm:cxn modelId="{D452A38C-A442-43F4-A1B5-4C151EB8D363}" type="presParOf" srcId="{8481AD0B-1D53-410E-9377-495E3359493A}" destId="{F587B8B8-804D-448F-B5C3-B49FCDBC5859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DCEB76-CD85-42D4-8CDB-6D62963E9EA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3_5" csCatId="accent3" phldr="1"/>
      <dgm:spPr/>
    </dgm:pt>
    <dgm:pt modelId="{EE1347C4-C51F-49EE-9F4B-0F7B912DBFAD}">
      <dgm:prSet phldrT="[Text]"/>
      <dgm:spPr/>
      <dgm:t>
        <a:bodyPr/>
        <a:lstStyle/>
        <a:p>
          <a:r>
            <a:rPr lang="es-ES" dirty="0"/>
            <a:t>Cierre</a:t>
          </a:r>
        </a:p>
      </dgm:t>
    </dgm:pt>
    <dgm:pt modelId="{D98F3AF5-6703-4415-9C66-709AD53DD666}" type="parTrans" cxnId="{809B9BB0-63CD-4238-BD14-9EF18CD85916}">
      <dgm:prSet/>
      <dgm:spPr/>
      <dgm:t>
        <a:bodyPr/>
        <a:lstStyle/>
        <a:p>
          <a:endParaRPr lang="es-ES"/>
        </a:p>
      </dgm:t>
    </dgm:pt>
    <dgm:pt modelId="{32F9E009-5362-4799-9BEF-6A29769D68CB}" type="sibTrans" cxnId="{809B9BB0-63CD-4238-BD14-9EF18CD85916}">
      <dgm:prSet/>
      <dgm:spPr/>
      <dgm:t>
        <a:bodyPr/>
        <a:lstStyle/>
        <a:p>
          <a:endParaRPr lang="es-ES"/>
        </a:p>
      </dgm:t>
    </dgm:pt>
    <dgm:pt modelId="{D9E1E4CC-4F7C-43FE-AB0A-721BA3997EBE}" type="pres">
      <dgm:prSet presAssocID="{48DCEB76-CD85-42D4-8CDB-6D62963E9EAF}" presName="Name0" presStyleCnt="0">
        <dgm:presLayoutVars>
          <dgm:dir/>
          <dgm:resizeHandles val="exact"/>
        </dgm:presLayoutVars>
      </dgm:prSet>
      <dgm:spPr/>
    </dgm:pt>
    <dgm:pt modelId="{4894A64F-386E-4376-831F-1E28EB4E35E2}" type="pres">
      <dgm:prSet presAssocID="{EE1347C4-C51F-49EE-9F4B-0F7B912DBFAD}" presName="composite" presStyleCnt="0"/>
      <dgm:spPr/>
    </dgm:pt>
    <dgm:pt modelId="{FE693C95-B220-4873-9F83-B32A4A095447}" type="pres">
      <dgm:prSet presAssocID="{EE1347C4-C51F-49EE-9F4B-0F7B912DBFAD}" presName="bgChev" presStyleLbl="node1" presStyleIdx="0" presStyleCnt="1" custLinFactNeighborX="-54" custLinFactNeighborY="-3125"/>
      <dgm:spPr/>
    </dgm:pt>
    <dgm:pt modelId="{D62160A3-2AEF-4A91-9C67-34F7C6009BAC}" type="pres">
      <dgm:prSet presAssocID="{EE1347C4-C51F-49EE-9F4B-0F7B912DBFAD}" presName="txNode" presStyleLbl="fgAcc1" presStyleIdx="0" presStyleCnt="1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5A3AB30A-7A4B-40F3-96B0-AF84148C0B85}" type="presOf" srcId="{48DCEB76-CD85-42D4-8CDB-6D62963E9EAF}" destId="{D9E1E4CC-4F7C-43FE-AB0A-721BA3997EBE}" srcOrd="0" destOrd="0" presId="urn:microsoft.com/office/officeart/2005/8/layout/chevronAccent+Icon"/>
    <dgm:cxn modelId="{111681A0-1E44-4917-8CD0-8737CCE1BE35}" type="presOf" srcId="{EE1347C4-C51F-49EE-9F4B-0F7B912DBFAD}" destId="{D62160A3-2AEF-4A91-9C67-34F7C6009BAC}" srcOrd="0" destOrd="0" presId="urn:microsoft.com/office/officeart/2005/8/layout/chevronAccent+Icon"/>
    <dgm:cxn modelId="{809B9BB0-63CD-4238-BD14-9EF18CD85916}" srcId="{48DCEB76-CD85-42D4-8CDB-6D62963E9EAF}" destId="{EE1347C4-C51F-49EE-9F4B-0F7B912DBFAD}" srcOrd="0" destOrd="0" parTransId="{D98F3AF5-6703-4415-9C66-709AD53DD666}" sibTransId="{32F9E009-5362-4799-9BEF-6A29769D68CB}"/>
    <dgm:cxn modelId="{BF96FF9C-E59B-4734-928B-3BB882D4DF79}" type="presParOf" srcId="{D9E1E4CC-4F7C-43FE-AB0A-721BA3997EBE}" destId="{4894A64F-386E-4376-831F-1E28EB4E35E2}" srcOrd="0" destOrd="0" presId="urn:microsoft.com/office/officeart/2005/8/layout/chevronAccent+Icon"/>
    <dgm:cxn modelId="{B72FE237-EF0F-4912-8763-3091FA2013EE}" type="presParOf" srcId="{4894A64F-386E-4376-831F-1E28EB4E35E2}" destId="{FE693C95-B220-4873-9F83-B32A4A095447}" srcOrd="0" destOrd="0" presId="urn:microsoft.com/office/officeart/2005/8/layout/chevronAccent+Icon"/>
    <dgm:cxn modelId="{D6F535E0-2247-4FE2-A650-0AF5B775EF89}" type="presParOf" srcId="{4894A64F-386E-4376-831F-1E28EB4E35E2}" destId="{D62160A3-2AEF-4A91-9C67-34F7C6009BAC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F5DA6-A71E-4FB1-AFC5-05DFFDAAAAD7}">
      <dsp:nvSpPr>
        <dsp:cNvPr id="0" name=""/>
        <dsp:cNvSpPr/>
      </dsp:nvSpPr>
      <dsp:spPr>
        <a:xfrm>
          <a:off x="2079" y="700535"/>
          <a:ext cx="1818268" cy="1454614"/>
        </a:xfrm>
        <a:prstGeom prst="homePlate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144" tIns="68580" rIns="256578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dirty="0"/>
            <a:t>Por Mejorar</a:t>
          </a:r>
        </a:p>
      </dsp:txBody>
      <dsp:txXfrm>
        <a:off x="2079" y="700535"/>
        <a:ext cx="1636441" cy="1454614"/>
      </dsp:txXfrm>
    </dsp:sp>
    <dsp:sp modelId="{88B2AA1A-EAF9-4783-B394-81FD32A33F7F}">
      <dsp:nvSpPr>
        <dsp:cNvPr id="0" name=""/>
        <dsp:cNvSpPr/>
      </dsp:nvSpPr>
      <dsp:spPr>
        <a:xfrm>
          <a:off x="1456694" y="700535"/>
          <a:ext cx="1818268" cy="1454614"/>
        </a:xfrm>
        <a:prstGeom prst="chevron">
          <a:avLst>
            <a:gd name="adj" fmla="val 25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144" tIns="68580" rIns="64144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dirty="0"/>
            <a:t>Lo Bueno</a:t>
          </a:r>
        </a:p>
      </dsp:txBody>
      <dsp:txXfrm>
        <a:off x="1820348" y="700535"/>
        <a:ext cx="1090961" cy="1454614"/>
      </dsp:txXfrm>
    </dsp:sp>
    <dsp:sp modelId="{3324A55A-4E9D-482F-B971-71B4E23C8D64}">
      <dsp:nvSpPr>
        <dsp:cNvPr id="0" name=""/>
        <dsp:cNvSpPr/>
      </dsp:nvSpPr>
      <dsp:spPr>
        <a:xfrm>
          <a:off x="2911309" y="700535"/>
          <a:ext cx="1818268" cy="1454614"/>
        </a:xfrm>
        <a:prstGeom prst="chevron">
          <a:avLst>
            <a:gd name="adj" fmla="val 25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144" tIns="68580" rIns="64144" bIns="6858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2100" kern="1200" dirty="0"/>
            <a:t>Lo Malo</a:t>
          </a:r>
        </a:p>
      </dsp:txBody>
      <dsp:txXfrm>
        <a:off x="3274963" y="700535"/>
        <a:ext cx="1090961" cy="1454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93C95-B220-4873-9F83-B32A4A095447}">
      <dsp:nvSpPr>
        <dsp:cNvPr id="0" name=""/>
        <dsp:cNvSpPr/>
      </dsp:nvSpPr>
      <dsp:spPr>
        <a:xfrm>
          <a:off x="2052" y="184527"/>
          <a:ext cx="965925" cy="372847"/>
        </a:xfrm>
        <a:prstGeom prst="chevron">
          <a:avLst>
            <a:gd name="adj" fmla="val 4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160A3-2AEF-4A91-9C67-34F7C6009BAC}">
      <dsp:nvSpPr>
        <dsp:cNvPr id="0" name=""/>
        <dsp:cNvSpPr/>
      </dsp:nvSpPr>
      <dsp:spPr>
        <a:xfrm>
          <a:off x="259632" y="277739"/>
          <a:ext cx="815670" cy="372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/>
            <a:t>Asignación equipo</a:t>
          </a:r>
        </a:p>
      </dsp:txBody>
      <dsp:txXfrm>
        <a:off x="270552" y="288659"/>
        <a:ext cx="793830" cy="351007"/>
      </dsp:txXfrm>
    </dsp:sp>
    <dsp:sp modelId="{7CE71D6F-55DD-4CC7-9D24-6BA764B092B7}">
      <dsp:nvSpPr>
        <dsp:cNvPr id="0" name=""/>
        <dsp:cNvSpPr/>
      </dsp:nvSpPr>
      <dsp:spPr>
        <a:xfrm>
          <a:off x="1105354" y="184527"/>
          <a:ext cx="965925" cy="372847"/>
        </a:xfrm>
        <a:prstGeom prst="chevron">
          <a:avLst>
            <a:gd name="adj" fmla="val 40000"/>
          </a:avLst>
        </a:prstGeom>
        <a:solidFill>
          <a:schemeClr val="accent3">
            <a:shade val="50000"/>
            <a:hueOff val="133778"/>
            <a:satOff val="-2135"/>
            <a:lumOff val="205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A99584-0DA6-4633-936F-75AB6BCC9355}">
      <dsp:nvSpPr>
        <dsp:cNvPr id="0" name=""/>
        <dsp:cNvSpPr/>
      </dsp:nvSpPr>
      <dsp:spPr>
        <a:xfrm>
          <a:off x="1362934" y="277739"/>
          <a:ext cx="815670" cy="372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133778"/>
              <a:satOff val="-2135"/>
              <a:lumOff val="205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/>
            <a:t>Entendimiento</a:t>
          </a:r>
        </a:p>
      </dsp:txBody>
      <dsp:txXfrm>
        <a:off x="1373854" y="288659"/>
        <a:ext cx="793830" cy="351007"/>
      </dsp:txXfrm>
    </dsp:sp>
    <dsp:sp modelId="{2EFF3CF9-D29F-43D0-879C-86E5A0C41E69}">
      <dsp:nvSpPr>
        <dsp:cNvPr id="0" name=""/>
        <dsp:cNvSpPr/>
      </dsp:nvSpPr>
      <dsp:spPr>
        <a:xfrm>
          <a:off x="2208656" y="184527"/>
          <a:ext cx="965925" cy="372847"/>
        </a:xfrm>
        <a:prstGeom prst="chevron">
          <a:avLst>
            <a:gd name="adj" fmla="val 40000"/>
          </a:avLst>
        </a:prstGeom>
        <a:solidFill>
          <a:schemeClr val="accent3">
            <a:shade val="50000"/>
            <a:hueOff val="267556"/>
            <a:satOff val="-4269"/>
            <a:lumOff val="411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9BE44F-264C-4440-A15B-802A97E03A38}">
      <dsp:nvSpPr>
        <dsp:cNvPr id="0" name=""/>
        <dsp:cNvSpPr/>
      </dsp:nvSpPr>
      <dsp:spPr>
        <a:xfrm>
          <a:off x="2466236" y="277739"/>
          <a:ext cx="815670" cy="372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267556"/>
              <a:satOff val="-4269"/>
              <a:lumOff val="4110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/>
            <a:t>Validación técnica COLP</a:t>
          </a:r>
        </a:p>
      </dsp:txBody>
      <dsp:txXfrm>
        <a:off x="2477156" y="288659"/>
        <a:ext cx="793830" cy="351007"/>
      </dsp:txXfrm>
    </dsp:sp>
    <dsp:sp modelId="{AA3AC05B-270F-4C89-9880-B955EE5C5B2A}">
      <dsp:nvSpPr>
        <dsp:cNvPr id="0" name=""/>
        <dsp:cNvSpPr/>
      </dsp:nvSpPr>
      <dsp:spPr>
        <a:xfrm>
          <a:off x="3311957" y="184527"/>
          <a:ext cx="965925" cy="372847"/>
        </a:xfrm>
        <a:prstGeom prst="chevron">
          <a:avLst>
            <a:gd name="adj" fmla="val 40000"/>
          </a:avLst>
        </a:prstGeom>
        <a:solidFill>
          <a:schemeClr val="accent3">
            <a:shade val="50000"/>
            <a:hueOff val="133778"/>
            <a:satOff val="-2135"/>
            <a:lumOff val="205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7B8B8-804D-448F-B5C3-B49FCDBC5859}">
      <dsp:nvSpPr>
        <dsp:cNvPr id="0" name=""/>
        <dsp:cNvSpPr/>
      </dsp:nvSpPr>
      <dsp:spPr>
        <a:xfrm>
          <a:off x="3569538" y="277739"/>
          <a:ext cx="815670" cy="3728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50000"/>
              <a:hueOff val="133778"/>
              <a:satOff val="-2135"/>
              <a:lumOff val="205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/>
            <a:t>Sprint 0 (Planning)</a:t>
          </a:r>
        </a:p>
      </dsp:txBody>
      <dsp:txXfrm>
        <a:off x="3580458" y="288659"/>
        <a:ext cx="793830" cy="351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93C95-B220-4873-9F83-B32A4A095447}">
      <dsp:nvSpPr>
        <dsp:cNvPr id="0" name=""/>
        <dsp:cNvSpPr/>
      </dsp:nvSpPr>
      <dsp:spPr>
        <a:xfrm>
          <a:off x="4" y="0"/>
          <a:ext cx="1348756" cy="436763"/>
        </a:xfrm>
        <a:prstGeom prst="chevron">
          <a:avLst>
            <a:gd name="adj" fmla="val 40000"/>
          </a:avLst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160A3-2AEF-4A91-9C67-34F7C6009BAC}">
      <dsp:nvSpPr>
        <dsp:cNvPr id="0" name=""/>
        <dsp:cNvSpPr/>
      </dsp:nvSpPr>
      <dsp:spPr>
        <a:xfrm>
          <a:off x="360400" y="109190"/>
          <a:ext cx="1138949" cy="4367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/>
            <a:t>Cierre</a:t>
          </a:r>
        </a:p>
      </dsp:txBody>
      <dsp:txXfrm>
        <a:off x="373192" y="121982"/>
        <a:ext cx="1113365" cy="4111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736A8-9697-42E9-9E49-DE59496B5776}" type="datetimeFigureOut">
              <a:rPr lang="es-CO" smtClean="0"/>
              <a:t>1/09/2017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409860-80DC-43F1-8829-5E13B2AB5F5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5657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77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942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675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742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838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7201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783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693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918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245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855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25C39-67B4-0244-ABD7-728F7507B4E5}" type="datetimeFigureOut">
              <a:rPr lang="es-ES" smtClean="0"/>
              <a:t>01/09/2017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504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denacritica.com/el-sprint-o-iteracion-en-scru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4.png"/><Relationship Id="rId9" Type="http://schemas.microsoft.com/office/2007/relationships/diagramDrawing" Target="../diagrams/drawing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colpensiones.gov.co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colpensiones.gov.co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owrpoint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08825" y="2422986"/>
            <a:ext cx="4535175" cy="2517503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Taller Marcos </a:t>
            </a:r>
            <a:r>
              <a:rPr lang="en-US" sz="4000" b="1" dirty="0" err="1">
                <a:solidFill>
                  <a:schemeClr val="bg1"/>
                </a:solidFill>
              </a:rPr>
              <a:t>Agiles</a:t>
            </a:r>
            <a:endParaRPr lang="es-CO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7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bg1"/>
                </a:solidFill>
              </a:rPr>
              <a:t>¿Elementos de la Agilidad?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4638" t="10863" r="15419" b="14931"/>
          <a:stretch/>
        </p:blipFill>
        <p:spPr>
          <a:xfrm>
            <a:off x="-29029" y="1312886"/>
            <a:ext cx="9100458" cy="54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13 CuadroTexto"/>
          <p:cNvSpPr txBox="1"/>
          <p:nvPr/>
        </p:nvSpPr>
        <p:spPr>
          <a:xfrm>
            <a:off x="544656" y="2857460"/>
            <a:ext cx="6595753" cy="463539"/>
          </a:xfrm>
          <a:prstGeom prst="rect">
            <a:avLst/>
          </a:prstGeom>
          <a:noFill/>
        </p:spPr>
        <p:txBody>
          <a:bodyPr wrap="square" lIns="93296" tIns="46648" rIns="93296" bIns="46648" rtlCol="0">
            <a:spAutoFit/>
          </a:bodyPr>
          <a:lstStyle/>
          <a:p>
            <a:r>
              <a:rPr lang="es-ES_tradnl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ngsanaUPC" pitchFamily="18" charset="-34"/>
              </a:rPr>
              <a:t>Antecedentes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ngsanaUPC" pitchFamily="18" charset="-34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337659" y="1732895"/>
            <a:ext cx="8280104" cy="4070957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12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7659" y="1931838"/>
            <a:ext cx="8545066" cy="34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3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419396" y="512505"/>
            <a:ext cx="3773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Taller del Maíz</a:t>
            </a:r>
          </a:p>
        </p:txBody>
      </p:sp>
      <p:pic>
        <p:nvPicPr>
          <p:cNvPr id="5124" name="Picture 4" descr="Resultado de imagen para lego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041" y="103684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n para objetiv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09" y="1761103"/>
            <a:ext cx="1118005" cy="8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1740233" y="1939322"/>
            <a:ext cx="1644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/>
              <a:t>Objetivo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724237" y="2607139"/>
            <a:ext cx="181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/>
              <a:t>Transportar maíz</a:t>
            </a:r>
          </a:p>
        </p:txBody>
      </p:sp>
      <p:pic>
        <p:nvPicPr>
          <p:cNvPr id="5130" name="Picture 10" descr="Resultado de imagen para punto a punto b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9" t="15780" r="39512" b="46603"/>
          <a:stretch/>
        </p:blipFill>
        <p:spPr bwMode="auto">
          <a:xfrm>
            <a:off x="984049" y="2626119"/>
            <a:ext cx="3222171" cy="85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redondeado 9"/>
          <p:cNvSpPr/>
          <p:nvPr/>
        </p:nvSpPr>
        <p:spPr>
          <a:xfrm>
            <a:off x="5226801" y="1524448"/>
            <a:ext cx="3091542" cy="177458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/>
              <a:t>Tradicional</a:t>
            </a:r>
          </a:p>
          <a:p>
            <a:endParaRPr lang="es-CO" b="1" dirty="0"/>
          </a:p>
          <a:p>
            <a:r>
              <a:rPr lang="es-CO" dirty="0"/>
              <a:t>45 </a:t>
            </a:r>
            <a:r>
              <a:rPr lang="es-CO" dirty="0" err="1"/>
              <a:t>Seg</a:t>
            </a:r>
            <a:r>
              <a:rPr lang="es-CO" dirty="0"/>
              <a:t> - Diseño</a:t>
            </a:r>
          </a:p>
          <a:p>
            <a:r>
              <a:rPr lang="es-CO" dirty="0"/>
              <a:t>1:15 min - Construcción</a:t>
            </a:r>
          </a:p>
        </p:txBody>
      </p:sp>
      <p:grpSp>
        <p:nvGrpSpPr>
          <p:cNvPr id="18" name="Grupo 17"/>
          <p:cNvGrpSpPr/>
          <p:nvPr/>
        </p:nvGrpSpPr>
        <p:grpSpPr>
          <a:xfrm>
            <a:off x="1572206" y="3858223"/>
            <a:ext cx="2182009" cy="1862377"/>
            <a:chOff x="1222123" y="2186403"/>
            <a:chExt cx="2252839" cy="2048850"/>
          </a:xfrm>
        </p:grpSpPr>
        <p:pic>
          <p:nvPicPr>
            <p:cNvPr id="19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adroTexto 19"/>
            <p:cNvSpPr txBox="1"/>
            <p:nvPr/>
          </p:nvSpPr>
          <p:spPr>
            <a:xfrm>
              <a:off x="1222123" y="3795082"/>
              <a:ext cx="2252839" cy="4401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2000" b="1" dirty="0">
                  <a:latin typeface="Comic Sans MS" panose="030F0702030302020204" pitchFamily="66" charset="0"/>
                </a:rPr>
                <a:t>TIEMPO 2 MIN</a:t>
              </a:r>
            </a:p>
          </p:txBody>
        </p:sp>
      </p:grpSp>
      <p:sp>
        <p:nvSpPr>
          <p:cNvPr id="21" name="Rectángulo redondeado 20"/>
          <p:cNvSpPr/>
          <p:nvPr/>
        </p:nvSpPr>
        <p:spPr>
          <a:xfrm>
            <a:off x="5197642" y="3519802"/>
            <a:ext cx="3120701" cy="28955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/>
              <a:t>Ágil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 - Diseño Inicial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(IT1)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-Retrospectiva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(IT2)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-Retrospectiva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(IT3)</a:t>
            </a:r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34688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419396" y="512505"/>
            <a:ext cx="3773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Taller del Maíz</a:t>
            </a:r>
          </a:p>
        </p:txBody>
      </p:sp>
      <p:pic>
        <p:nvPicPr>
          <p:cNvPr id="5124" name="Picture 4" descr="Resultado de imagen para lego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041" y="103684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658542" y="2705725"/>
            <a:ext cx="58269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8800" b="1" dirty="0"/>
              <a:t>Resultados?</a:t>
            </a:r>
          </a:p>
        </p:txBody>
      </p:sp>
    </p:spTree>
    <p:extLst>
      <p:ext uri="{BB962C8B-B14F-4D97-AF65-F5344CB8AC3E}">
        <p14:creationId xmlns:p14="http://schemas.microsoft.com/office/powerpoint/2010/main" val="410568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solidFill>
                  <a:schemeClr val="bg1"/>
                </a:solidFill>
              </a:rPr>
              <a:t>Marco de Trabajo Scrum</a:t>
            </a: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5" name="Picture 2" descr="https://i2.wp.com/julibetancur.files.wordpress.com/2015/08/scrum.png?w=1000&amp;h=&amp;crop&amp;ssl=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1814" r="4981" b="1814"/>
          <a:stretch/>
        </p:blipFill>
        <p:spPr bwMode="auto">
          <a:xfrm>
            <a:off x="457199" y="1366081"/>
            <a:ext cx="7855527" cy="530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4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Scrum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0" name="Picture 4" descr="http://www.evolucionagil.com/wp-content/uploads/2014/04/Scrum.jpg">
            <a:extLst>
              <a:ext uri="{FF2B5EF4-FFF2-40B4-BE49-F238E27FC236}">
                <a16:creationId xmlns:a16="http://schemas.microsoft.com/office/drawing/2014/main" xmlns="" id="{CA41343C-CB90-4FDC-AC03-254A9882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09" y="1208402"/>
            <a:ext cx="7535093" cy="540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62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bg1"/>
                </a:solidFill>
              </a:rPr>
              <a:t>Valores Scrum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6" name="Picture 4" descr="Resultado de imagen para scrum garaba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09" y="1366080"/>
            <a:ext cx="6764162" cy="522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0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bg1"/>
                </a:solidFill>
              </a:rPr>
              <a:t>Valores Scrum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92" y="1366081"/>
            <a:ext cx="7673521" cy="529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" dirty="0" err="1">
                <a:solidFill>
                  <a:schemeClr val="bg1"/>
                </a:solidFill>
              </a:rPr>
              <a:t>Product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Owner</a:t>
            </a:r>
            <a:r>
              <a:rPr lang="es-E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xmlns="" id="{6773422A-849E-4E77-B122-A5D1F328DCD4}"/>
              </a:ext>
            </a:extLst>
          </p:cNvPr>
          <p:cNvGrpSpPr/>
          <p:nvPr/>
        </p:nvGrpSpPr>
        <p:grpSpPr>
          <a:xfrm>
            <a:off x="1264414" y="1618400"/>
            <a:ext cx="1945725" cy="1103710"/>
            <a:chOff x="241392" y="2057400"/>
            <a:chExt cx="1945725" cy="110371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xmlns="" id="{63F59A5C-E5DD-4DCB-B986-A89664D6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087" y="2057400"/>
              <a:ext cx="1000125" cy="828675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xmlns="" id="{E936D226-005C-4F75-B003-0533E9AADE5C}"/>
                </a:ext>
              </a:extLst>
            </p:cNvPr>
            <p:cNvSpPr txBox="1"/>
            <p:nvPr/>
          </p:nvSpPr>
          <p:spPr>
            <a:xfrm>
              <a:off x="241392" y="2791778"/>
              <a:ext cx="1945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Visión del Negocio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D4CF558B-CFF3-45BD-8252-098B83CED710}"/>
              </a:ext>
            </a:extLst>
          </p:cNvPr>
          <p:cNvGrpSpPr/>
          <p:nvPr/>
        </p:nvGrpSpPr>
        <p:grpSpPr>
          <a:xfrm>
            <a:off x="394734" y="3475560"/>
            <a:ext cx="1849930" cy="1152433"/>
            <a:chOff x="411591" y="3620453"/>
            <a:chExt cx="1849930" cy="1152433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xmlns="" id="{07121B3E-EACC-4E0B-A2E2-D97B6BBAE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212" y="3620453"/>
              <a:ext cx="762000" cy="866775"/>
            </a:xfrm>
            <a:prstGeom prst="rect">
              <a:avLst/>
            </a:prstGeom>
          </p:spPr>
        </p:pic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xmlns="" id="{E5EBC064-DD59-4780-8DD0-B13527FA54E0}"/>
                </a:ext>
              </a:extLst>
            </p:cNvPr>
            <p:cNvSpPr txBox="1"/>
            <p:nvPr/>
          </p:nvSpPr>
          <p:spPr>
            <a:xfrm>
              <a:off x="411591" y="4403554"/>
              <a:ext cx="1849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Refina el </a:t>
              </a:r>
              <a:r>
                <a:rPr lang="es-CO" b="1" dirty="0" err="1"/>
                <a:t>BackLog</a:t>
              </a:r>
              <a:endParaRPr lang="es-CO" b="1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xmlns="" id="{270A27DC-6CF4-49C0-923F-A9004A9A894C}"/>
              </a:ext>
            </a:extLst>
          </p:cNvPr>
          <p:cNvGrpSpPr/>
          <p:nvPr/>
        </p:nvGrpSpPr>
        <p:grpSpPr>
          <a:xfrm>
            <a:off x="5077711" y="5728337"/>
            <a:ext cx="1843774" cy="791412"/>
            <a:chOff x="2935256" y="3715775"/>
            <a:chExt cx="1843774" cy="791412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xmlns="" id="{5E1353CC-D99E-4056-BDED-643B4FBA8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06702" y="3715775"/>
              <a:ext cx="981075" cy="428625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xmlns="" id="{293EAFBB-8129-45F3-BC2D-547940E6E3C5}"/>
                </a:ext>
              </a:extLst>
            </p:cNvPr>
            <p:cNvSpPr txBox="1"/>
            <p:nvPr/>
          </p:nvSpPr>
          <p:spPr>
            <a:xfrm>
              <a:off x="2935256" y="4137855"/>
              <a:ext cx="1843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Decide que Hacer</a:t>
              </a:r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xmlns="" id="{4ADAA5C8-016F-4978-87CA-816FFB9755F9}"/>
              </a:ext>
            </a:extLst>
          </p:cNvPr>
          <p:cNvGrpSpPr/>
          <p:nvPr/>
        </p:nvGrpSpPr>
        <p:grpSpPr>
          <a:xfrm>
            <a:off x="457200" y="5362513"/>
            <a:ext cx="3350982" cy="1245632"/>
            <a:chOff x="5094833" y="4322521"/>
            <a:chExt cx="3350982" cy="1245632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xmlns="" id="{C4D7BEEC-553F-4131-A475-73E685F1C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6930" y="4322521"/>
              <a:ext cx="1485900" cy="876300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xmlns="" id="{22ADF38B-AE1A-4177-9638-FFFB7B87A001}"/>
                </a:ext>
              </a:extLst>
            </p:cNvPr>
            <p:cNvSpPr txBox="1"/>
            <p:nvPr/>
          </p:nvSpPr>
          <p:spPr>
            <a:xfrm>
              <a:off x="5094833" y="5198821"/>
              <a:ext cx="3350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Decide cunado Salir a Producción</a:t>
              </a:r>
            </a:p>
          </p:txBody>
        </p: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xmlns="" id="{AB3FEC2A-A868-464B-95FB-80DEA4AA3B28}"/>
              </a:ext>
            </a:extLst>
          </p:cNvPr>
          <p:cNvGrpSpPr/>
          <p:nvPr/>
        </p:nvGrpSpPr>
        <p:grpSpPr>
          <a:xfrm>
            <a:off x="6257468" y="3496992"/>
            <a:ext cx="1918923" cy="1143069"/>
            <a:chOff x="6014074" y="3849963"/>
            <a:chExt cx="1918923" cy="1143069"/>
          </a:xfrm>
        </p:grpSpPr>
        <p:pic>
          <p:nvPicPr>
            <p:cNvPr id="3074" name="Picture 2" descr="Resultado de imagen para lupa garabato">
              <a:extLst>
                <a:ext uri="{FF2B5EF4-FFF2-40B4-BE49-F238E27FC236}">
                  <a16:creationId xmlns:a16="http://schemas.microsoft.com/office/drawing/2014/main" xmlns="" id="{ABCCBF9E-2DE3-4C49-B098-83F079A877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459164" y="3849963"/>
              <a:ext cx="922923" cy="922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xmlns="" id="{527FB93A-4E86-4CE8-A599-DBD3939095AB}"/>
                </a:ext>
              </a:extLst>
            </p:cNvPr>
            <p:cNvSpPr txBox="1"/>
            <p:nvPr/>
          </p:nvSpPr>
          <p:spPr>
            <a:xfrm>
              <a:off x="6014074" y="4623700"/>
              <a:ext cx="191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Valida el Producto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xmlns="" id="{55C789D0-AA7E-4749-A1FE-A2F9F94A5E63}"/>
              </a:ext>
            </a:extLst>
          </p:cNvPr>
          <p:cNvGrpSpPr/>
          <p:nvPr/>
        </p:nvGrpSpPr>
        <p:grpSpPr>
          <a:xfrm>
            <a:off x="5116142" y="1296053"/>
            <a:ext cx="3689728" cy="1581139"/>
            <a:chOff x="3396343" y="1579971"/>
            <a:chExt cx="3689728" cy="1581139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xmlns="" id="{A494083A-FC11-4ED3-90BD-ABC272A54467}"/>
                </a:ext>
              </a:extLst>
            </p:cNvPr>
            <p:cNvSpPr txBox="1"/>
            <p:nvPr/>
          </p:nvSpPr>
          <p:spPr>
            <a:xfrm>
              <a:off x="3396343" y="2791778"/>
              <a:ext cx="36897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Priorizar Funcionalidades a Construir</a:t>
              </a:r>
            </a:p>
          </p:txBody>
        </p:sp>
        <p:pic>
          <p:nvPicPr>
            <p:cNvPr id="3076" name="Picture 4" descr="Resultado de imagen para product backlog scrum">
              <a:extLst>
                <a:ext uri="{FF2B5EF4-FFF2-40B4-BE49-F238E27FC236}">
                  <a16:creationId xmlns:a16="http://schemas.microsoft.com/office/drawing/2014/main" xmlns="" id="{815B5B6E-D1DF-463C-ADA2-5ED8C99A4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1417" y="1579971"/>
              <a:ext cx="1487851" cy="1105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8" name="Picture 6" descr="Resultado de imagen para product owner icon">
            <a:extLst>
              <a:ext uri="{FF2B5EF4-FFF2-40B4-BE49-F238E27FC236}">
                <a16:creationId xmlns:a16="http://schemas.microsoft.com/office/drawing/2014/main" xmlns="" id="{9099BC8B-E789-4F26-9175-F694F6B9C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401" y="3038025"/>
            <a:ext cx="1877033" cy="187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lecha: a la derecha con bandas 20">
            <a:extLst>
              <a:ext uri="{FF2B5EF4-FFF2-40B4-BE49-F238E27FC236}">
                <a16:creationId xmlns:a16="http://schemas.microsoft.com/office/drawing/2014/main" xmlns="" id="{E58D7247-3858-4A3D-B0B1-C4F6B0377708}"/>
              </a:ext>
            </a:extLst>
          </p:cNvPr>
          <p:cNvSpPr/>
          <p:nvPr/>
        </p:nvSpPr>
        <p:spPr>
          <a:xfrm rot="13413751">
            <a:off x="2918334" y="2984978"/>
            <a:ext cx="745806" cy="551808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Flecha: a la derecha con bandas 25">
            <a:extLst>
              <a:ext uri="{FF2B5EF4-FFF2-40B4-BE49-F238E27FC236}">
                <a16:creationId xmlns:a16="http://schemas.microsoft.com/office/drawing/2014/main" xmlns="" id="{4707F92D-771B-4161-A401-36188A4A3B1C}"/>
              </a:ext>
            </a:extLst>
          </p:cNvPr>
          <p:cNvSpPr/>
          <p:nvPr/>
        </p:nvSpPr>
        <p:spPr>
          <a:xfrm rot="18178156">
            <a:off x="4916187" y="2933857"/>
            <a:ext cx="745806" cy="551808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Flecha: a la derecha con bandas 26">
            <a:extLst>
              <a:ext uri="{FF2B5EF4-FFF2-40B4-BE49-F238E27FC236}">
                <a16:creationId xmlns:a16="http://schemas.microsoft.com/office/drawing/2014/main" xmlns="" id="{4DD98E8B-A301-421A-99D4-C3EF3B94DB9A}"/>
              </a:ext>
            </a:extLst>
          </p:cNvPr>
          <p:cNvSpPr/>
          <p:nvPr/>
        </p:nvSpPr>
        <p:spPr>
          <a:xfrm rot="10800000">
            <a:off x="2506589" y="3956449"/>
            <a:ext cx="745806" cy="551808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Flecha: a la derecha con bandas 27">
            <a:extLst>
              <a:ext uri="{FF2B5EF4-FFF2-40B4-BE49-F238E27FC236}">
                <a16:creationId xmlns:a16="http://schemas.microsoft.com/office/drawing/2014/main" xmlns="" id="{2DBD98E1-F51F-41DD-BB65-E0C05A5CEFE7}"/>
              </a:ext>
            </a:extLst>
          </p:cNvPr>
          <p:cNvSpPr/>
          <p:nvPr/>
        </p:nvSpPr>
        <p:spPr>
          <a:xfrm rot="7906072">
            <a:off x="2879491" y="5044500"/>
            <a:ext cx="745806" cy="551808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Flecha: a la derecha con bandas 28">
            <a:extLst>
              <a:ext uri="{FF2B5EF4-FFF2-40B4-BE49-F238E27FC236}">
                <a16:creationId xmlns:a16="http://schemas.microsoft.com/office/drawing/2014/main" xmlns="" id="{A1C93307-4AE7-4935-948D-72BB87C00862}"/>
              </a:ext>
            </a:extLst>
          </p:cNvPr>
          <p:cNvSpPr/>
          <p:nvPr/>
        </p:nvSpPr>
        <p:spPr>
          <a:xfrm rot="2946897">
            <a:off x="4804417" y="5086609"/>
            <a:ext cx="745806" cy="551808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Flecha: a la derecha con bandas 29">
            <a:extLst>
              <a:ext uri="{FF2B5EF4-FFF2-40B4-BE49-F238E27FC236}">
                <a16:creationId xmlns:a16="http://schemas.microsoft.com/office/drawing/2014/main" xmlns="" id="{DEF75E26-BC6F-44C4-AC23-5EA0005C9117}"/>
              </a:ext>
            </a:extLst>
          </p:cNvPr>
          <p:cNvSpPr/>
          <p:nvPr/>
        </p:nvSpPr>
        <p:spPr>
          <a:xfrm rot="21427293">
            <a:off x="5392457" y="4066431"/>
            <a:ext cx="745806" cy="551808"/>
          </a:xfrm>
          <a:prstGeom prst="strip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4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81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" dirty="0" err="1">
                <a:solidFill>
                  <a:schemeClr val="bg1"/>
                </a:solidFill>
              </a:rPr>
              <a:t>Product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Owner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2050" name="Picture 2" descr="http://www.javiergarzas.com/wp-content/uploads/2014/02/rol_product_owner.jpg">
            <a:extLst>
              <a:ext uri="{FF2B5EF4-FFF2-40B4-BE49-F238E27FC236}">
                <a16:creationId xmlns:a16="http://schemas.microsoft.com/office/drawing/2014/main" xmlns="" id="{036A25F1-F03F-44EC-ADA5-B4AADA1AF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366082"/>
            <a:ext cx="7358063" cy="533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33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6115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227238" y="2169885"/>
            <a:ext cx="5065485" cy="1143000"/>
          </a:xfrm>
        </p:spPr>
        <p:txBody>
          <a:bodyPr>
            <a:noAutofit/>
          </a:bodyPr>
          <a:lstStyle/>
          <a:p>
            <a:pPr algn="l"/>
            <a:r>
              <a:rPr lang="es-ES" sz="9600" dirty="0"/>
              <a:t>Reglas</a:t>
            </a: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5891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owrpoint-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08825" y="2422986"/>
            <a:ext cx="4535175" cy="2517503"/>
          </a:xfrm>
        </p:spPr>
        <p:txBody>
          <a:bodyPr>
            <a:noAutofit/>
          </a:bodyPr>
          <a:lstStyle/>
          <a:p>
            <a:r>
              <a:rPr lang="en-US" sz="4800" b="1" dirty="0" err="1">
                <a:solidFill>
                  <a:schemeClr val="bg1"/>
                </a:solidFill>
              </a:rPr>
              <a:t>Ceremonias</a:t>
            </a:r>
            <a:endParaRPr lang="es-CO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75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Inception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336140" y="1482772"/>
            <a:ext cx="8596668" cy="904729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Reunión de contextualización para que todos los actores tengan una idea clara de lo que se quiere y cual es el objetivo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7" name="Picture 2" descr="http://www.re-inventa.com/wp-content/uploads/Agile-Incepti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52" y="2393699"/>
            <a:ext cx="4083627" cy="275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www.re-inventa.com/wp-content/uploads/Agile-Incep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58" y="4984829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40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Historia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Usuario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4338" name="Picture 2" descr="Resultado de imagen para historia de usuario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12115"/>
            <a:ext cx="8462479" cy="34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Historia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Usuario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4191" r="14080" b="12153"/>
          <a:stretch/>
        </p:blipFill>
        <p:spPr>
          <a:xfrm>
            <a:off x="825668" y="1429285"/>
            <a:ext cx="6924961" cy="476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Minimo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Producto</a:t>
            </a:r>
            <a:r>
              <a:rPr lang="en-US" dirty="0">
                <a:solidFill>
                  <a:schemeClr val="bg1"/>
                </a:solidFill>
              </a:rPr>
              <a:t> Viable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5122" name="Picture 2" descr="Resultado de imagen para pareto">
            <a:extLst>
              <a:ext uri="{FF2B5EF4-FFF2-40B4-BE49-F238E27FC236}">
                <a16:creationId xmlns:a16="http://schemas.microsoft.com/office/drawing/2014/main" xmlns="" id="{596DA1C2-D793-4918-83D3-E3B20432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137" y="1397735"/>
            <a:ext cx="3416617" cy="25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hamburguesa simple">
            <a:extLst>
              <a:ext uri="{FF2B5EF4-FFF2-40B4-BE49-F238E27FC236}">
                <a16:creationId xmlns:a16="http://schemas.microsoft.com/office/drawing/2014/main" xmlns="" id="{B550880D-5A68-432A-80AC-814BCAD19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7761"/>
          <a:stretch/>
        </p:blipFill>
        <p:spPr bwMode="auto">
          <a:xfrm>
            <a:off x="881440" y="4568589"/>
            <a:ext cx="1412697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n para hamburguesa simple">
            <a:extLst>
              <a:ext uri="{FF2B5EF4-FFF2-40B4-BE49-F238E27FC236}">
                <a16:creationId xmlns:a16="http://schemas.microsoft.com/office/drawing/2014/main" xmlns="" id="{D478B9AE-2789-467E-8591-36A15B3D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4320540"/>
            <a:ext cx="1786436" cy="142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esultado de imagen para hamburguesa simple con papas">
            <a:extLst>
              <a:ext uri="{FF2B5EF4-FFF2-40B4-BE49-F238E27FC236}">
                <a16:creationId xmlns:a16="http://schemas.microsoft.com/office/drawing/2014/main" xmlns="" id="{B8119735-9693-4FC2-B9EA-5DFD8353F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106" y="4031778"/>
            <a:ext cx="2290548" cy="17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77875FEC-F947-4647-80B3-27879BE1D857}"/>
              </a:ext>
            </a:extLst>
          </p:cNvPr>
          <p:cNvSpPr txBox="1"/>
          <p:nvPr/>
        </p:nvSpPr>
        <p:spPr>
          <a:xfrm>
            <a:off x="881440" y="5878286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2305672A-8C1A-421D-A4EA-C86B5810F338}"/>
              </a:ext>
            </a:extLst>
          </p:cNvPr>
          <p:cNvSpPr txBox="1"/>
          <p:nvPr/>
        </p:nvSpPr>
        <p:spPr>
          <a:xfrm>
            <a:off x="3729309" y="5846020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1.1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xmlns="" id="{27ECDC3E-EFCF-4F9B-BA34-C9F7B4419E37}"/>
              </a:ext>
            </a:extLst>
          </p:cNvPr>
          <p:cNvSpPr txBox="1"/>
          <p:nvPr/>
        </p:nvSpPr>
        <p:spPr>
          <a:xfrm>
            <a:off x="6524018" y="5856906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1.2</a:t>
            </a:r>
          </a:p>
        </p:txBody>
      </p:sp>
    </p:spTree>
    <p:extLst>
      <p:ext uri="{BB962C8B-B14F-4D97-AF65-F5344CB8AC3E}">
        <p14:creationId xmlns:p14="http://schemas.microsoft.com/office/powerpoint/2010/main" val="3804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Inception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0" y="1443036"/>
            <a:ext cx="6911281" cy="51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8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Sprint </a:t>
            </a:r>
            <a:r>
              <a:rPr lang="en-US" dirty="0" err="1">
                <a:solidFill>
                  <a:schemeClr val="bg1"/>
                </a:solidFill>
              </a:rPr>
              <a:t>Planing</a:t>
            </a:r>
            <a:r>
              <a:rPr lang="en-US" dirty="0">
                <a:solidFill>
                  <a:schemeClr val="bg1"/>
                </a:solidFill>
              </a:rPr>
              <a:t>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370727" y="1551304"/>
            <a:ext cx="7568587" cy="904729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El equipo selecciona los temas a partir del Product </a:t>
            </a:r>
            <a:r>
              <a:rPr lang="es-ES" dirty="0" err="1"/>
              <a:t>Backlog</a:t>
            </a:r>
            <a:r>
              <a:rPr lang="es-ES" dirty="0"/>
              <a:t> que pueden</a:t>
            </a:r>
            <a:endParaRPr lang="en-US" dirty="0"/>
          </a:p>
          <a:p>
            <a:r>
              <a:rPr lang="en-US" dirty="0"/>
              <a:t>Se </a:t>
            </a:r>
            <a:r>
              <a:rPr lang="en-US" dirty="0" err="1"/>
              <a:t>crea</a:t>
            </a:r>
            <a:r>
              <a:rPr lang="en-US" dirty="0"/>
              <a:t> el Sprint Backlog</a:t>
            </a:r>
          </a:p>
          <a:p>
            <a:r>
              <a:rPr lang="en-US" dirty="0"/>
              <a:t>Se </a:t>
            </a:r>
            <a:r>
              <a:rPr lang="en-US" dirty="0" err="1"/>
              <a:t>identifican</a:t>
            </a:r>
            <a:r>
              <a:rPr lang="en-US" dirty="0"/>
              <a:t> </a:t>
            </a:r>
            <a:r>
              <a:rPr lang="en-US" dirty="0" err="1"/>
              <a:t>tareas</a:t>
            </a:r>
            <a:r>
              <a:rPr lang="en-US" dirty="0"/>
              <a:t> y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s-CO" dirty="0"/>
              <a:t>estimada</a:t>
            </a:r>
          </a:p>
          <a:p>
            <a:endParaRPr lang="en-US" dirty="0"/>
          </a:p>
          <a:p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03954" y="2812656"/>
            <a:ext cx="426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Parte uno: ¿Qué trabajo será realizado?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36" y="3256242"/>
            <a:ext cx="3667125" cy="2867025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724403" y="2812656"/>
            <a:ext cx="420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Parte dos: ¿Cómo será realizado el trabajo?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997" b="4942"/>
          <a:stretch/>
        </p:blipFill>
        <p:spPr>
          <a:xfrm>
            <a:off x="4987571" y="3450433"/>
            <a:ext cx="3547259" cy="25985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747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</a:rPr>
              <a:t>Estimaciones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2290" name="Picture 2" descr="Resultado de imagen para estimaciones tallas agil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5"/>
          <a:stretch/>
        </p:blipFill>
        <p:spPr bwMode="auto">
          <a:xfrm>
            <a:off x="341905" y="1327363"/>
            <a:ext cx="7815123" cy="493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89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Daily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273666" y="1248785"/>
            <a:ext cx="8596668" cy="904729"/>
          </a:xfrm>
        </p:spPr>
        <p:txBody>
          <a:bodyPr>
            <a:normAutofit/>
          </a:bodyPr>
          <a:lstStyle/>
          <a:p>
            <a:r>
              <a:rPr lang="es-CO" dirty="0"/>
              <a:t>Reunión diaria de sincronización del equipo </a:t>
            </a:r>
          </a:p>
          <a:p>
            <a:pPr marL="0" indent="0">
              <a:buNone/>
            </a:pPr>
            <a:endParaRPr lang="es-CO" dirty="0"/>
          </a:p>
        </p:txBody>
      </p:sp>
      <p:grpSp>
        <p:nvGrpSpPr>
          <p:cNvPr id="10" name="Grupo 9"/>
          <p:cNvGrpSpPr/>
          <p:nvPr/>
        </p:nvGrpSpPr>
        <p:grpSpPr>
          <a:xfrm>
            <a:off x="214979" y="1926868"/>
            <a:ext cx="1279277" cy="1453083"/>
            <a:chOff x="1356698" y="2186403"/>
            <a:chExt cx="1740396" cy="1959274"/>
          </a:xfrm>
        </p:grpSpPr>
        <p:pic>
          <p:nvPicPr>
            <p:cNvPr id="1026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>
              <a:off x="1412017" y="3772184"/>
              <a:ext cx="1466067" cy="37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200" dirty="0">
                  <a:latin typeface="Comic Sans MS" panose="030F0702030302020204" pitchFamily="66" charset="0"/>
                </a:rPr>
                <a:t>15 MINUTOS</a:t>
              </a:r>
            </a:p>
          </p:txBody>
        </p:sp>
      </p:grpSp>
      <p:pic>
        <p:nvPicPr>
          <p:cNvPr id="1030" name="Picture 6" descr="http://www.becominganagilearchitect.com/uploads/posts/150720_daily_scrum/daily_scrum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054" y="1784796"/>
            <a:ext cx="4572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lamada ovalada 15"/>
          <p:cNvSpPr/>
          <p:nvPr/>
        </p:nvSpPr>
        <p:spPr>
          <a:xfrm>
            <a:off x="5748910" y="1958259"/>
            <a:ext cx="1662193" cy="867051"/>
          </a:xfrm>
          <a:prstGeom prst="wedgeEllipseCallout">
            <a:avLst>
              <a:gd name="adj1" fmla="val -40917"/>
              <a:gd name="adj2" fmla="val 4743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hice </a:t>
            </a:r>
            <a:r>
              <a:rPr lang="es-CO" b="1" dirty="0">
                <a:solidFill>
                  <a:schemeClr val="tx1"/>
                </a:solidFill>
              </a:rPr>
              <a:t>ayer?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20" name="Llamada ovalada 19"/>
          <p:cNvSpPr/>
          <p:nvPr/>
        </p:nvSpPr>
        <p:spPr>
          <a:xfrm>
            <a:off x="6203056" y="2953639"/>
            <a:ext cx="1662193" cy="1080044"/>
          </a:xfrm>
          <a:prstGeom prst="wedgeEllipseCallout">
            <a:avLst>
              <a:gd name="adj1" fmla="val -59254"/>
              <a:gd name="adj2" fmla="val -359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voy Hacer Hoy</a:t>
            </a:r>
            <a:r>
              <a:rPr lang="es-CO" b="1" dirty="0">
                <a:solidFill>
                  <a:schemeClr val="tx1"/>
                </a:solidFill>
              </a:rPr>
              <a:t>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21" name="Llamada ovalada 20"/>
          <p:cNvSpPr/>
          <p:nvPr/>
        </p:nvSpPr>
        <p:spPr>
          <a:xfrm>
            <a:off x="6203056" y="4162013"/>
            <a:ext cx="2142658" cy="969424"/>
          </a:xfrm>
          <a:prstGeom prst="wedgeEllipseCallout">
            <a:avLst>
              <a:gd name="adj1" fmla="val -56634"/>
              <a:gd name="adj2" fmla="val -5635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</a:t>
            </a:r>
            <a:r>
              <a:rPr lang="es-CO" b="1" dirty="0">
                <a:solidFill>
                  <a:schemeClr val="tx1"/>
                </a:solidFill>
              </a:rPr>
              <a:t>impedimento Tengo?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420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Sprint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4" name="Rectángulo 3"/>
          <p:cNvSpPr/>
          <p:nvPr/>
        </p:nvSpPr>
        <p:spPr>
          <a:xfrm>
            <a:off x="457200" y="1503707"/>
            <a:ext cx="799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333333"/>
                </a:solidFill>
                <a:latin typeface="Roboto"/>
              </a:rPr>
              <a:t>El </a:t>
            </a:r>
            <a:r>
              <a:rPr lang="es-CO" b="1" dirty="0">
                <a:solidFill>
                  <a:srgbClr val="EC4C51"/>
                </a:solidFill>
                <a:latin typeface="Roboto"/>
                <a:hlinkClick r:id="rId3" tooltip="Sprint"/>
              </a:rPr>
              <a:t>Sprint</a:t>
            </a:r>
            <a:r>
              <a:rPr lang="es-CO" b="1" dirty="0">
                <a:solidFill>
                  <a:srgbClr val="333333"/>
                </a:solidFill>
                <a:latin typeface="Roboto"/>
              </a:rPr>
              <a:t> o Iteración (o Ciclo) es el Evento más importante y primario de la metodología Scrum.</a:t>
            </a: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247" y="3070277"/>
            <a:ext cx="6809014" cy="2533650"/>
          </a:xfrm>
          <a:prstGeom prst="rect">
            <a:avLst/>
          </a:prstGeom>
        </p:spPr>
      </p:pic>
      <p:pic>
        <p:nvPicPr>
          <p:cNvPr id="2050" name="Picture 2" descr="Resultado de imagen para calendario garabato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t="18710" r="22823" b="23195"/>
          <a:stretch/>
        </p:blipFill>
        <p:spPr bwMode="auto">
          <a:xfrm>
            <a:off x="758047" y="2587292"/>
            <a:ext cx="1422400" cy="14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58047" y="3980799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latin typeface="Comic Sans MS" panose="030F0702030302020204" pitchFamily="66" charset="0"/>
              </a:rPr>
              <a:t>Tiempo Fijo</a:t>
            </a:r>
          </a:p>
          <a:p>
            <a:r>
              <a:rPr lang="es-CO" sz="1400" b="1" dirty="0">
                <a:latin typeface="Comic Sans MS" panose="030F0702030302020204" pitchFamily="66" charset="0"/>
              </a:rPr>
              <a:t>1 – 4 Semanas</a:t>
            </a:r>
          </a:p>
        </p:txBody>
      </p:sp>
      <p:pic>
        <p:nvPicPr>
          <p:cNvPr id="2052" name="Picture 4" descr="Resultado de imagen para objetivo garabat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 t="8022" r="9359" b="10990"/>
          <a:stretch/>
        </p:blipFill>
        <p:spPr bwMode="auto">
          <a:xfrm>
            <a:off x="5654420" y="2868637"/>
            <a:ext cx="138430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7038721" y="3245517"/>
            <a:ext cx="1408593" cy="64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b="1" dirty="0">
                <a:latin typeface="Verdana" panose="020B0604030504040204" pitchFamily="34" charset="0"/>
              </a:rPr>
              <a:t>No se puede cambiar los objetivos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48781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CO" sz="3200" b="1" dirty="0">
                <a:solidFill>
                  <a:schemeClr val="bg1"/>
                </a:solidFill>
              </a:rPr>
              <a:t>MAPA PERSONAL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6085879" y="497662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</a:rPr>
              <a:t>15 MIN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t="1400" r="1239" b="5543"/>
          <a:stretch/>
        </p:blipFill>
        <p:spPr>
          <a:xfrm>
            <a:off x="826809" y="1366081"/>
            <a:ext cx="6733309" cy="501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9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Sprint Review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0" name="Picture 2" descr="Resultado de imagen de sprint 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0337"/>
            <a:ext cx="4393118" cy="329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054422" y="1773968"/>
            <a:ext cx="4008340" cy="237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31" indent="-283453">
              <a:lnSpc>
                <a:spcPct val="90000"/>
              </a:lnSpc>
              <a:buFont typeface="Wingdings 2"/>
              <a:buChar char=""/>
              <a:defRPr/>
            </a:pPr>
            <a:r>
              <a:rPr lang="es-CO" dirty="0"/>
              <a:t>El equipo presenta lo realizado durante el sprint  demo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Todo el equipo participa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Se invita a todo el mundo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La funcionalidad que no esta “completada” no puede ser presentada</a:t>
            </a:r>
          </a:p>
        </p:txBody>
      </p:sp>
    </p:spTree>
    <p:extLst>
      <p:ext uri="{BB962C8B-B14F-4D97-AF65-F5344CB8AC3E}">
        <p14:creationId xmlns:p14="http://schemas.microsoft.com/office/powerpoint/2010/main" val="28799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Retrospective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1266" name="Picture 2" descr="Resultado de imagen para retrospective 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549" y="1364238"/>
            <a:ext cx="4184355" cy="31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esultado de imagen para mejora continu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23" y="2086612"/>
            <a:ext cx="2147992" cy="205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097549781"/>
              </p:ext>
            </p:extLst>
          </p:nvPr>
        </p:nvGraphicFramePr>
        <p:xfrm>
          <a:off x="1783466" y="4138576"/>
          <a:ext cx="4731657" cy="285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926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739" y="372282"/>
            <a:ext cx="7886700" cy="791012"/>
          </a:xfrm>
        </p:spPr>
        <p:txBody>
          <a:bodyPr>
            <a:normAutofit/>
          </a:bodyPr>
          <a:lstStyle/>
          <a:p>
            <a:r>
              <a:rPr lang="es-CO" sz="2800" dirty="0"/>
              <a:t>Metodología de Gestión Ágil de Proyectos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2314" y="1361821"/>
            <a:ext cx="8127165" cy="665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1800" dirty="0"/>
              <a:t>Para la Gestión de Proyectos (requerimientos) se tiene la siguiente metodología la cual tiene homologadas las mencionadas en el contrato: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32</a:t>
            </a:fld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184739" y="2226734"/>
            <a:ext cx="8571076" cy="2400138"/>
            <a:chOff x="184739" y="2417806"/>
            <a:chExt cx="8571076" cy="2400138"/>
          </a:xfrm>
        </p:grpSpPr>
        <p:pic>
          <p:nvPicPr>
            <p:cNvPr id="1026" name="Picture 2" descr="Resultado de imagen para scr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1184" y="2417806"/>
              <a:ext cx="2574548" cy="225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776202660"/>
                </p:ext>
              </p:extLst>
            </p:nvPr>
          </p:nvGraphicFramePr>
          <p:xfrm>
            <a:off x="184739" y="3982830"/>
            <a:ext cx="4387261" cy="8351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aphicFrame>
          <p:nvGraphicFramePr>
            <p:cNvPr id="9" name="Diagram 8"/>
            <p:cNvGraphicFramePr/>
            <p:nvPr>
              <p:extLst>
                <p:ext uri="{D42A27DB-BD31-4B8C-83A1-F6EECF244321}">
                  <p14:modId xmlns:p14="http://schemas.microsoft.com/office/powerpoint/2010/main" val="4057051883"/>
                </p:ext>
              </p:extLst>
            </p:nvPr>
          </p:nvGraphicFramePr>
          <p:xfrm>
            <a:off x="7255732" y="4169780"/>
            <a:ext cx="1500083" cy="5459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4850281" y="2727530"/>
              <a:ext cx="556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i="1" dirty="0"/>
                <a:t>Dailys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9357" y="3826344"/>
              <a:ext cx="6079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i="1" dirty="0"/>
                <a:t>Sprints</a:t>
              </a: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184737" y="2108185"/>
            <a:ext cx="3305438" cy="3741046"/>
          </a:xfrm>
          <a:prstGeom prst="roundRect">
            <a:avLst>
              <a:gd name="adj" fmla="val 308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1400" b="1" dirty="0">
                <a:solidFill>
                  <a:srgbClr val="0070C0"/>
                </a:solidFill>
              </a:rPr>
              <a:t>Inicio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490175" y="2108185"/>
            <a:ext cx="1191009" cy="3741046"/>
          </a:xfrm>
          <a:prstGeom prst="roundRect">
            <a:avLst>
              <a:gd name="adj" fmla="val 308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1400" b="1" dirty="0">
                <a:solidFill>
                  <a:srgbClr val="0070C0"/>
                </a:solidFill>
              </a:rPr>
              <a:t>Planeación</a:t>
            </a:r>
          </a:p>
          <a:p>
            <a:pPr algn="ctr"/>
            <a:r>
              <a:rPr lang="es-ES" sz="1400" b="1" dirty="0">
                <a:solidFill>
                  <a:srgbClr val="0070C0"/>
                </a:solidFill>
              </a:rPr>
              <a:t>Requisitos</a:t>
            </a:r>
          </a:p>
          <a:p>
            <a:pPr algn="ctr"/>
            <a:r>
              <a:rPr lang="es-ES" sz="1400" b="1" dirty="0">
                <a:solidFill>
                  <a:srgbClr val="0070C0"/>
                </a:solidFill>
              </a:rPr>
              <a:t>Análisis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93580" y="2108185"/>
            <a:ext cx="2562152" cy="3741046"/>
          </a:xfrm>
          <a:prstGeom prst="roundRect">
            <a:avLst>
              <a:gd name="adj" fmla="val 308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1400" b="1" dirty="0">
                <a:solidFill>
                  <a:srgbClr val="0070C0"/>
                </a:solidFill>
              </a:rPr>
              <a:t>Diseño Técnico</a:t>
            </a:r>
          </a:p>
          <a:p>
            <a:pPr algn="ctr"/>
            <a:r>
              <a:rPr lang="es-ES" sz="1400" b="1" dirty="0">
                <a:solidFill>
                  <a:srgbClr val="0070C0"/>
                </a:solidFill>
              </a:rPr>
              <a:t>Codificación</a:t>
            </a:r>
          </a:p>
          <a:p>
            <a:pPr algn="ctr"/>
            <a:r>
              <a:rPr lang="es-ES" sz="1400" b="1" dirty="0">
                <a:solidFill>
                  <a:srgbClr val="0070C0"/>
                </a:solidFill>
              </a:rPr>
              <a:t>Pruebas Técnicas</a:t>
            </a:r>
          </a:p>
          <a:p>
            <a:pPr algn="ctr"/>
            <a:r>
              <a:rPr lang="es-ES" sz="1400" b="1" dirty="0">
                <a:solidFill>
                  <a:srgbClr val="0070C0"/>
                </a:solidFill>
              </a:rPr>
              <a:t>Pruebas de certificación</a:t>
            </a:r>
          </a:p>
          <a:p>
            <a:pPr algn="ctr"/>
            <a:r>
              <a:rPr lang="es-ES" sz="1400" b="1" dirty="0">
                <a:solidFill>
                  <a:srgbClr val="0070C0"/>
                </a:solidFill>
              </a:rPr>
              <a:t>Pruebas de aceptación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273454" y="2108185"/>
            <a:ext cx="1532081" cy="3741046"/>
          </a:xfrm>
          <a:prstGeom prst="roundRect">
            <a:avLst>
              <a:gd name="adj" fmla="val 308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1400" b="1" dirty="0">
                <a:solidFill>
                  <a:srgbClr val="0070C0"/>
                </a:solidFill>
              </a:rPr>
              <a:t>Cierre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3821" y="4645922"/>
            <a:ext cx="8489115" cy="1154803"/>
          </a:xfrm>
          <a:prstGeom prst="roundRect">
            <a:avLst>
              <a:gd name="adj" fmla="val 6766"/>
            </a:avLst>
          </a:prstGeom>
          <a:solidFill>
            <a:schemeClr val="bg1">
              <a:lumMod val="6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 b="1" i="1" dirty="0">
                <a:solidFill>
                  <a:srgbClr val="002060"/>
                </a:solidFill>
              </a:rPr>
              <a:t>ETAPAS </a:t>
            </a:r>
          </a:p>
          <a:p>
            <a:r>
              <a:rPr lang="es-ES" sz="1200" b="1" i="1" dirty="0">
                <a:solidFill>
                  <a:srgbClr val="002060"/>
                </a:solidFill>
              </a:rPr>
              <a:t>CONTRACTUALES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50168" y="2167717"/>
            <a:ext cx="8489115" cy="1154803"/>
          </a:xfrm>
          <a:prstGeom prst="roundRect">
            <a:avLst>
              <a:gd name="adj" fmla="val 6766"/>
            </a:avLst>
          </a:prstGeom>
          <a:solidFill>
            <a:schemeClr val="accent3">
              <a:lumMod val="75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s-ES" sz="1200" b="1" i="1" dirty="0">
                <a:solidFill>
                  <a:schemeClr val="accent6">
                    <a:lumMod val="50000"/>
                  </a:schemeClr>
                </a:solidFill>
              </a:rPr>
              <a:t>TIEMPOS DE PROCESO (Máximos)</a:t>
            </a:r>
          </a:p>
          <a:p>
            <a:endParaRPr lang="es-ES" sz="1200" b="1" i="1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es-ES" sz="1200" b="1" i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s-ES" sz="1000" b="1" i="1" dirty="0">
                <a:solidFill>
                  <a:schemeClr val="accent6">
                    <a:lumMod val="50000"/>
                  </a:schemeClr>
                </a:solidFill>
              </a:rPr>
              <a:t> Por demanda                       4 días                         2 días                          3 días                                                                               10 días / sprint                        2 días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5065" y="5943308"/>
            <a:ext cx="7474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000" dirty="0">
                <a:solidFill>
                  <a:srgbClr val="FF0000"/>
                </a:solidFill>
              </a:rPr>
              <a:t>En caso de no cumplirse los tiempos máximos y las respectivas formalizaciones documentales (actas) en las etapas iniciales (Entendimiento y Planning) el LT-COLP presentará el caso  Director SI para su congelamiento o cancelación y poder dar paso a otros proyectos</a:t>
            </a:r>
          </a:p>
        </p:txBody>
      </p:sp>
    </p:spTree>
    <p:extLst>
      <p:ext uri="{BB962C8B-B14F-4D97-AF65-F5344CB8AC3E}">
        <p14:creationId xmlns:p14="http://schemas.microsoft.com/office/powerpoint/2010/main" val="48281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" dirty="0" err="1">
                <a:solidFill>
                  <a:schemeClr val="bg1"/>
                </a:solidFill>
              </a:rPr>
              <a:t>Kanban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t="5842" b="5014"/>
          <a:stretch/>
        </p:blipFill>
        <p:spPr>
          <a:xfrm>
            <a:off x="826809" y="1414573"/>
            <a:ext cx="7075209" cy="48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5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" dirty="0" err="1">
                <a:solidFill>
                  <a:schemeClr val="bg1"/>
                </a:solidFill>
              </a:rPr>
              <a:t>Kanban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2050" name="Picture 2" descr="https://lh3.googleusercontent.com/_CVsSmWcVAYwR-FYG_ZhNOsRYJZXYkQ1Zg0YVgdRMsnPUU9sFY2O7PrtltUtszhaU2fYGh_JrL0FGY0KyDouS6xeGaDDEIl7Ey6HYODtcOj3s09nD48b5dDjGRbboMRlbjGuZZg2VLUWSo-PlpIkQeRhil9py8slei3B5GLs89ynQSVJ4kEASAxn9L6iA4NqGpCzNm3G5aeLcBRqZmbvSkEzmMkzARWb5-L6muhG9J8D6JfGNYJQ63ZQrDDvInAhDBNUGC7ZPTnCVLNmd9L2kY1veLyI5cNN2TP8UCOfdNNWUNXKEltJnieM55OzLDNqbfaksxdYD2ybJihVLtSZAztZLPkiCczTea5E63EpJIsuDmE6KCgaJJY4U2SAYW0JTwKOZFWEXS2_aoLtMkrrGqMF6JCvtQuVcvlPXX8W_R5Q6Zq4HQNgoIhjG1hEInt1eDhAQz9I1ox411UTJoKoinyvzr0S3Li2DKW6t5swZfCSbiuZUv9k9JeoiXPjojOaY-3tjVl1YP8aNk_3N5xE2ouq8Q-4b1-YORZh6gH3wKHPOczaHslwXueyDBP1R0lK1NhpkQroSjOUVk-968dZD8Q3Kb1-WUohXPFkdZelAvMvpny-3xOiR7mG=w479-h638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47" y="1827746"/>
            <a:ext cx="2311854" cy="308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r="8292" b="10082"/>
          <a:stretch/>
        </p:blipFill>
        <p:spPr>
          <a:xfrm>
            <a:off x="4967551" y="1366081"/>
            <a:ext cx="3646679" cy="279309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52" y="3327399"/>
            <a:ext cx="3884991" cy="29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7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solidFill>
                  <a:schemeClr val="bg1"/>
                </a:solidFill>
              </a:rPr>
              <a:t>Preguntas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544656" y="2857460"/>
            <a:ext cx="6595753" cy="463539"/>
          </a:xfrm>
          <a:prstGeom prst="rect">
            <a:avLst/>
          </a:prstGeom>
          <a:noFill/>
        </p:spPr>
        <p:txBody>
          <a:bodyPr wrap="square" lIns="93296" tIns="46648" rIns="93296" bIns="46648" rtlCol="0">
            <a:spAutoFit/>
          </a:bodyPr>
          <a:lstStyle/>
          <a:p>
            <a:r>
              <a:rPr lang="es-ES_tradnl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ngsanaUPC" pitchFamily="18" charset="-34"/>
              </a:rPr>
              <a:t>Antecedentes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ngsanaUPC" pitchFamily="18" charset="-34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337659" y="1413501"/>
            <a:ext cx="8067947" cy="3207939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12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1073888" y="2482245"/>
            <a:ext cx="6730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263238"/>
                </a:solidFill>
                <a:latin typeface="arial" panose="020B0604020202020204" pitchFamily="34" charset="0"/>
              </a:rPr>
              <a:t>Rene Ome – Profesional Dirección de Sistemas Información</a:t>
            </a:r>
          </a:p>
          <a:p>
            <a:endParaRPr lang="es-CO" dirty="0">
              <a:solidFill>
                <a:srgbClr val="263238"/>
              </a:solidFill>
              <a:latin typeface="arial" panose="020B0604020202020204" pitchFamily="34" charset="0"/>
            </a:endParaRPr>
          </a:p>
          <a:p>
            <a:r>
              <a:rPr lang="es-CO" dirty="0">
                <a:solidFill>
                  <a:srgbClr val="263238"/>
                </a:solidFill>
                <a:latin typeface="arial" panose="020B0604020202020204" pitchFamily="34" charset="0"/>
              </a:rPr>
              <a:t>SITE: </a:t>
            </a:r>
            <a:r>
              <a:rPr lang="es-CO" dirty="0">
                <a:solidFill>
                  <a:srgbClr val="263238"/>
                </a:solidFill>
                <a:latin typeface="arial" panose="020B0604020202020204" pitchFamily="34" charset="0"/>
                <a:hlinkClick r:id="rId3"/>
              </a:rPr>
              <a:t>https://sites.google.com/colpensiones.gov.co/</a:t>
            </a:r>
            <a:r>
              <a:rPr lang="es-CO" dirty="0">
                <a:solidFill>
                  <a:srgbClr val="263238"/>
                </a:solidFill>
                <a:latin typeface="arial" panose="020B0604020202020204" pitchFamily="34" charset="0"/>
              </a:rPr>
              <a:t>agil</a:t>
            </a:r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1382233" y="1570098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/>
              <a:t>Contacto</a:t>
            </a:r>
          </a:p>
        </p:txBody>
      </p:sp>
    </p:spTree>
    <p:extLst>
      <p:ext uri="{BB962C8B-B14F-4D97-AF65-F5344CB8AC3E}">
        <p14:creationId xmlns:p14="http://schemas.microsoft.com/office/powerpoint/2010/main" val="46567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ES" dirty="0" err="1">
                <a:solidFill>
                  <a:schemeClr val="bg1"/>
                </a:solidFill>
              </a:rPr>
              <a:t>FeedBack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44656" y="2857460"/>
            <a:ext cx="6595753" cy="463539"/>
          </a:xfrm>
          <a:prstGeom prst="rect">
            <a:avLst/>
          </a:prstGeom>
          <a:noFill/>
        </p:spPr>
        <p:txBody>
          <a:bodyPr wrap="square" lIns="93296" tIns="46648" rIns="93296" bIns="46648" rtlCol="0">
            <a:spAutoFit/>
          </a:bodyPr>
          <a:lstStyle/>
          <a:p>
            <a:r>
              <a:rPr lang="es-ES_tradnl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ngsanaUPC" pitchFamily="18" charset="-34"/>
              </a:rPr>
              <a:t>Antecedentes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ngsanaUPC" pitchFamily="18" charset="-34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337659" y="1413501"/>
            <a:ext cx="8067947" cy="3207939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12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1073888" y="2482245"/>
            <a:ext cx="67304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263238"/>
                </a:solidFill>
                <a:latin typeface="arial" panose="020B0604020202020204" pitchFamily="34" charset="0"/>
              </a:rPr>
              <a:t>Rene Ome – Profesional Dirección de Sistemas Información</a:t>
            </a:r>
          </a:p>
          <a:p>
            <a:endParaRPr lang="es-CO" dirty="0">
              <a:solidFill>
                <a:srgbClr val="263238"/>
              </a:solidFill>
              <a:latin typeface="arial" panose="020B0604020202020204" pitchFamily="34" charset="0"/>
            </a:endParaRPr>
          </a:p>
          <a:p>
            <a:r>
              <a:rPr lang="es-CO" dirty="0">
                <a:solidFill>
                  <a:srgbClr val="263238"/>
                </a:solidFill>
                <a:latin typeface="arial" panose="020B0604020202020204" pitchFamily="34" charset="0"/>
              </a:rPr>
              <a:t>SITE: </a:t>
            </a:r>
            <a:r>
              <a:rPr lang="es-CO" dirty="0">
                <a:solidFill>
                  <a:srgbClr val="263238"/>
                </a:solidFill>
                <a:latin typeface="arial" panose="020B0604020202020204" pitchFamily="34" charset="0"/>
                <a:hlinkClick r:id="rId3"/>
              </a:rPr>
              <a:t>https://sites.google.com/colpensiones.gov.co/</a:t>
            </a:r>
            <a:r>
              <a:rPr lang="es-CO" dirty="0">
                <a:solidFill>
                  <a:srgbClr val="263238"/>
                </a:solidFill>
                <a:latin typeface="arial" panose="020B0604020202020204" pitchFamily="34" charset="0"/>
              </a:rPr>
              <a:t>agil</a:t>
            </a:r>
            <a:endParaRPr lang="es-CO" dirty="0"/>
          </a:p>
        </p:txBody>
      </p:sp>
      <p:sp>
        <p:nvSpPr>
          <p:cNvPr id="2" name="CuadroTexto 1"/>
          <p:cNvSpPr txBox="1"/>
          <p:nvPr/>
        </p:nvSpPr>
        <p:spPr>
          <a:xfrm>
            <a:off x="1382233" y="1570098"/>
            <a:ext cx="1871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dirty="0"/>
              <a:t>Contacto</a:t>
            </a:r>
          </a:p>
        </p:txBody>
      </p:sp>
    </p:spTree>
    <p:extLst>
      <p:ext uri="{BB962C8B-B14F-4D97-AF65-F5344CB8AC3E}">
        <p14:creationId xmlns:p14="http://schemas.microsoft.com/office/powerpoint/2010/main" val="24110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owrpoint-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3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32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5 Rectángulo redondeado"/>
          <p:cNvSpPr/>
          <p:nvPr/>
        </p:nvSpPr>
        <p:spPr>
          <a:xfrm>
            <a:off x="419396" y="1383568"/>
            <a:ext cx="8267404" cy="4989936"/>
          </a:xfrm>
          <a:prstGeom prst="round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s-CO" sz="3200" b="1" dirty="0">
                <a:solidFill>
                  <a:schemeClr val="bg1"/>
                </a:solidFill>
              </a:rPr>
              <a:t>Estado de Finalización de Proyectos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20" name="Elipse 19"/>
          <p:cNvSpPr/>
          <p:nvPr/>
        </p:nvSpPr>
        <p:spPr>
          <a:xfrm>
            <a:off x="717627" y="2333768"/>
            <a:ext cx="2284881" cy="223823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Elipse 20"/>
          <p:cNvSpPr/>
          <p:nvPr/>
        </p:nvSpPr>
        <p:spPr>
          <a:xfrm>
            <a:off x="3429559" y="2289411"/>
            <a:ext cx="2284881" cy="223823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Elipse 21"/>
          <p:cNvSpPr/>
          <p:nvPr/>
        </p:nvSpPr>
        <p:spPr>
          <a:xfrm>
            <a:off x="6058179" y="2289411"/>
            <a:ext cx="2284881" cy="223823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/>
          <p:cNvSpPr txBox="1"/>
          <p:nvPr/>
        </p:nvSpPr>
        <p:spPr>
          <a:xfrm>
            <a:off x="1396799" y="4949532"/>
            <a:ext cx="92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Éxito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3426034" y="4952461"/>
            <a:ext cx="2629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Fuera de tiempo</a:t>
            </a:r>
            <a:endParaRPr lang="es-CO" sz="2800" b="1" dirty="0"/>
          </a:p>
        </p:txBody>
      </p:sp>
      <p:sp>
        <p:nvSpPr>
          <p:cNvPr id="25" name="CuadroTexto 24"/>
          <p:cNvSpPr txBox="1"/>
          <p:nvPr/>
        </p:nvSpPr>
        <p:spPr>
          <a:xfrm>
            <a:off x="6265106" y="4949532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Cancelados</a:t>
            </a:r>
          </a:p>
        </p:txBody>
      </p:sp>
      <p:grpSp>
        <p:nvGrpSpPr>
          <p:cNvPr id="29" name="Grupo 28"/>
          <p:cNvGrpSpPr/>
          <p:nvPr/>
        </p:nvGrpSpPr>
        <p:grpSpPr>
          <a:xfrm>
            <a:off x="541917" y="2319506"/>
            <a:ext cx="2480085" cy="2418242"/>
            <a:chOff x="541917" y="2319506"/>
            <a:chExt cx="2480085" cy="2418242"/>
          </a:xfrm>
        </p:grpSpPr>
        <p:sp>
          <p:nvSpPr>
            <p:cNvPr id="26" name="Circular 25"/>
            <p:cNvSpPr/>
            <p:nvPr/>
          </p:nvSpPr>
          <p:spPr>
            <a:xfrm rot="4868798">
              <a:off x="572839" y="2288584"/>
              <a:ext cx="2418242" cy="2480085"/>
            </a:xfrm>
            <a:prstGeom prst="pie">
              <a:avLst>
                <a:gd name="adj1" fmla="val 11366603"/>
                <a:gd name="adj2" fmla="val 1465088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1932277" y="2649735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16%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433140" y="2291813"/>
            <a:ext cx="2281299" cy="2234469"/>
            <a:chOff x="674318" y="2315858"/>
            <a:chExt cx="2247903" cy="2234469"/>
          </a:xfrm>
        </p:grpSpPr>
        <p:sp>
          <p:nvSpPr>
            <p:cNvPr id="31" name="Circular 30"/>
            <p:cNvSpPr/>
            <p:nvPr/>
          </p:nvSpPr>
          <p:spPr>
            <a:xfrm rot="4868798">
              <a:off x="681035" y="2309141"/>
              <a:ext cx="2234469" cy="2247903"/>
            </a:xfrm>
            <a:prstGeom prst="pie">
              <a:avLst>
                <a:gd name="adj1" fmla="val 11366603"/>
                <a:gd name="adj2" fmla="val 172557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1981735" y="3183339"/>
              <a:ext cx="578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52%</a:t>
              </a: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6021260" y="2291146"/>
            <a:ext cx="2324325" cy="2186138"/>
            <a:chOff x="751237" y="2300590"/>
            <a:chExt cx="2280219" cy="2119105"/>
          </a:xfrm>
        </p:grpSpPr>
        <p:sp>
          <p:nvSpPr>
            <p:cNvPr id="34" name="Circular 33"/>
            <p:cNvSpPr/>
            <p:nvPr/>
          </p:nvSpPr>
          <p:spPr>
            <a:xfrm rot="4868798">
              <a:off x="831794" y="2220033"/>
              <a:ext cx="2119105" cy="2280219"/>
            </a:xfrm>
            <a:prstGeom prst="pie">
              <a:avLst>
                <a:gd name="adj1" fmla="val 11366603"/>
                <a:gd name="adj2" fmla="val 1834951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2176710" y="2945146"/>
              <a:ext cx="578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/>
                <a:t>32%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50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s-CO" b="1" dirty="0">
                <a:solidFill>
                  <a:schemeClr val="bg1"/>
                </a:solidFill>
              </a:rPr>
              <a:t>Estado de finalización de Proyectos</a:t>
            </a:r>
            <a:endParaRPr lang="es-ES" dirty="0">
              <a:solidFill>
                <a:srgbClr val="FFFFFF"/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44656" y="2857460"/>
            <a:ext cx="6595753" cy="463539"/>
          </a:xfrm>
          <a:prstGeom prst="rect">
            <a:avLst/>
          </a:prstGeom>
          <a:noFill/>
        </p:spPr>
        <p:txBody>
          <a:bodyPr wrap="square" lIns="93296" tIns="46648" rIns="93296" bIns="46648" rtlCol="0">
            <a:spAutoFit/>
          </a:bodyPr>
          <a:lstStyle/>
          <a:p>
            <a:r>
              <a:rPr lang="es-ES_tradnl" sz="24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ngsanaUPC" pitchFamily="18" charset="-34"/>
              </a:rPr>
              <a:t>Antecedentes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ngsanaUPC" pitchFamily="18" charset="-34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337659" y="1732895"/>
            <a:ext cx="8280104" cy="4070957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12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76" y="1931620"/>
            <a:ext cx="7734302" cy="36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63553" y="2365441"/>
            <a:ext cx="8229600" cy="1451096"/>
          </a:xfrm>
        </p:spPr>
        <p:txBody>
          <a:bodyPr>
            <a:normAutofit/>
          </a:bodyPr>
          <a:lstStyle/>
          <a:p>
            <a:r>
              <a:rPr lang="es-CO" b="1" dirty="0"/>
              <a:t>¿Qué es Agilidad?</a:t>
            </a:r>
            <a:endParaRPr lang="es-ES" dirty="0"/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059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bg1"/>
                </a:solidFill>
              </a:rPr>
              <a:t>¿Qué es Agilidad?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457201" y="2289411"/>
            <a:ext cx="7786254" cy="2615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b="1" dirty="0">
                <a:solidFill>
                  <a:srgbClr val="990000"/>
                </a:solidFill>
                <a:latin typeface="inherit"/>
              </a:rPr>
              <a:t>La agilidad es la capacidad de diseñar los pasos a seguir en función del aprendizaje que surge de los resultados producidos por los pasos anteriores y de la habilidad de adaptarse a los cambios del contexto, con el fin de alcanzar los objetivos propuestos de manera efectiva.</a:t>
            </a:r>
          </a:p>
          <a:p>
            <a:pPr algn="ctr"/>
            <a:endParaRPr lang="es-CO" b="1" dirty="0">
              <a:solidFill>
                <a:srgbClr val="990000"/>
              </a:solidFill>
              <a:latin typeface="inherit"/>
            </a:endParaRPr>
          </a:p>
          <a:p>
            <a:pPr algn="r"/>
            <a:r>
              <a:rPr lang="es-CO" dirty="0" err="1"/>
              <a:t>Damian</a:t>
            </a:r>
            <a:r>
              <a:rPr lang="es-CO" dirty="0"/>
              <a:t> </a:t>
            </a:r>
            <a:r>
              <a:rPr lang="es-CO" dirty="0" err="1"/>
              <a:t>Buonamico</a:t>
            </a:r>
            <a:endParaRPr lang="es-CO" dirty="0">
              <a:solidFill>
                <a:srgbClr val="757575"/>
              </a:solidFill>
              <a:latin typeface="-apple-system"/>
            </a:endParaRP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9375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bg1"/>
                </a:solidFill>
              </a:rPr>
              <a:t>¿Qué es Agilidad?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026" name="Picture 2" descr="http://2.bp.blogspot.com/-Bb-NLUE5Zjc/VFTxMt1zEKI/AAAAAAAAAQc/fn2c-Ed3bME/s1600/itera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2222802"/>
            <a:ext cx="6315075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4.bp.blogspot.com/-Hr0pi64aKGE/VFTxSSM2ngI/AAAAAAAAAQk/XH_3-JkxNl8/s1600/increment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4522351"/>
            <a:ext cx="63817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1346401" y="1816360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757575"/>
                </a:solidFill>
                <a:latin typeface="-apple-system"/>
              </a:rPr>
              <a:t>Forma Ágil</a:t>
            </a:r>
            <a:endParaRPr lang="es-CO" b="1" i="0" dirty="0">
              <a:solidFill>
                <a:srgbClr val="757575"/>
              </a:solidFill>
              <a:effectLst/>
              <a:latin typeface="-apple-system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308083" y="4153019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757575"/>
                </a:solidFill>
                <a:latin typeface="-apple-system"/>
              </a:rPr>
              <a:t>Forma No Ágil</a:t>
            </a:r>
            <a:endParaRPr lang="es-CO" b="1" i="0" dirty="0">
              <a:solidFill>
                <a:srgbClr val="757575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9002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owrpoint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bg1"/>
                </a:solidFill>
              </a:rPr>
              <a:t>¿Elementos de la Agilidad?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26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3968" t="13442" r="12817" b="15129"/>
          <a:stretch/>
        </p:blipFill>
        <p:spPr>
          <a:xfrm>
            <a:off x="375962" y="1492863"/>
            <a:ext cx="7885570" cy="43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6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3821</TotalTime>
  <Words>479</Words>
  <Application>Microsoft Office PowerPoint</Application>
  <PresentationFormat>Presentación en pantalla (4:3)</PresentationFormat>
  <Paragraphs>198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9" baseType="lpstr">
      <vt:lpstr>AngsanaUPC</vt:lpstr>
      <vt:lpstr>-apple-system</vt:lpstr>
      <vt:lpstr>Arial</vt:lpstr>
      <vt:lpstr>Arial</vt:lpstr>
      <vt:lpstr>Arial Rounded MT Bold</vt:lpstr>
      <vt:lpstr>Calibri</vt:lpstr>
      <vt:lpstr>Comic Sans MS</vt:lpstr>
      <vt:lpstr>inherit</vt:lpstr>
      <vt:lpstr>Roboto</vt:lpstr>
      <vt:lpstr>Verdana</vt:lpstr>
      <vt:lpstr>Wingdings 2</vt:lpstr>
      <vt:lpstr>Tema de Office</vt:lpstr>
      <vt:lpstr>Presentación de PowerPoint</vt:lpstr>
      <vt:lpstr>Reglas</vt:lpstr>
      <vt:lpstr>MAPA PERSONAL</vt:lpstr>
      <vt:lpstr>Estado de Finalización de Proyectos</vt:lpstr>
      <vt:lpstr>Estado de finalización de Proyectos</vt:lpstr>
      <vt:lpstr>¿Qué es Agilidad?</vt:lpstr>
      <vt:lpstr>¿Qué es Agilidad?</vt:lpstr>
      <vt:lpstr>¿Qué es Agilidad?</vt:lpstr>
      <vt:lpstr>¿Elementos de la Agilidad?</vt:lpstr>
      <vt:lpstr>¿Elementos de la Agilidad?</vt:lpstr>
      <vt:lpstr>Presentación de PowerPoint</vt:lpstr>
      <vt:lpstr>Presentación de PowerPoint</vt:lpstr>
      <vt:lpstr>Presentación de PowerPoint</vt:lpstr>
      <vt:lpstr>Marco de Trabajo Scrum</vt:lpstr>
      <vt:lpstr>Scrum</vt:lpstr>
      <vt:lpstr>Valores Scrum</vt:lpstr>
      <vt:lpstr>Valores Scrum</vt:lpstr>
      <vt:lpstr>Product Owner </vt:lpstr>
      <vt:lpstr>Product Owner</vt:lpstr>
      <vt:lpstr>Presentación de PowerPoint</vt:lpstr>
      <vt:lpstr>Inception</vt:lpstr>
      <vt:lpstr>Historia Usuario</vt:lpstr>
      <vt:lpstr>Historia Usuario</vt:lpstr>
      <vt:lpstr>Minimo Producto Viable</vt:lpstr>
      <vt:lpstr>Inception</vt:lpstr>
      <vt:lpstr>Sprint Planing?</vt:lpstr>
      <vt:lpstr>Estimaciones</vt:lpstr>
      <vt:lpstr>Daily</vt:lpstr>
      <vt:lpstr>Sprint</vt:lpstr>
      <vt:lpstr>Sprint Review</vt:lpstr>
      <vt:lpstr>Retrospective</vt:lpstr>
      <vt:lpstr>Metodología de Gestión Ágil de Proyectos</vt:lpstr>
      <vt:lpstr>Kanban</vt:lpstr>
      <vt:lpstr>Kanban</vt:lpstr>
      <vt:lpstr>Preguntas</vt:lpstr>
      <vt:lpstr>FeedBack</vt:lpstr>
      <vt:lpstr>Presentación de PowerPoint</vt:lpstr>
    </vt:vector>
  </TitlesOfParts>
  <Company>cnm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unitcom digital</dc:creator>
  <cp:lastModifiedBy>RENE OME</cp:lastModifiedBy>
  <cp:revision>165</cp:revision>
  <dcterms:created xsi:type="dcterms:W3CDTF">2016-01-07T19:15:07Z</dcterms:created>
  <dcterms:modified xsi:type="dcterms:W3CDTF">2017-09-01T21:57:38Z</dcterms:modified>
</cp:coreProperties>
</file>